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Lato" panose="020F0502020204030203" pitchFamily="34" charset="0"/>
      <p:regular r:id="rId36"/>
      <p:bold r:id="rId37"/>
      <p:italic r:id="rId38"/>
      <p:boldItalic r:id="rId39"/>
    </p:embeddedFont>
    <p:embeddedFont>
      <p:font typeface="Raleway" pitchFamily="2" charset="0"/>
      <p:regular r:id="rId40"/>
      <p:bold r:id="rId41"/>
      <p:italic r:id="rId42"/>
      <p:boldItalic r:id="rId43"/>
    </p:embeddedFont>
    <p:embeddedFont>
      <p:font typeface="Roboto" panose="02000000000000000000"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3" d="100"/>
          <a:sy n="133" d="100"/>
        </p:scale>
        <p:origin x="906" y="1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uyen Nguyen" userId="42d827d5-cd8c-4c48-81e1-8d1efe4cb4e7" providerId="ADAL" clId="{CE644555-B461-41B2-91E7-5350F4D6A87E}"/>
    <pc:docChg chg="custSel modSld">
      <pc:chgData name="Duyen Nguyen" userId="42d827d5-cd8c-4c48-81e1-8d1efe4cb4e7" providerId="ADAL" clId="{CE644555-B461-41B2-91E7-5350F4D6A87E}" dt="2023-07-21T05:13:46.836" v="21" actId="20577"/>
      <pc:docMkLst>
        <pc:docMk/>
      </pc:docMkLst>
      <pc:sldChg chg="delSp mod">
        <pc:chgData name="Duyen Nguyen" userId="42d827d5-cd8c-4c48-81e1-8d1efe4cb4e7" providerId="ADAL" clId="{CE644555-B461-41B2-91E7-5350F4D6A87E}" dt="2023-07-21T05:13:05.992" v="0" actId="478"/>
        <pc:sldMkLst>
          <pc:docMk/>
          <pc:sldMk cId="0" sldId="256"/>
        </pc:sldMkLst>
        <pc:spChg chg="del">
          <ac:chgData name="Duyen Nguyen" userId="42d827d5-cd8c-4c48-81e1-8d1efe4cb4e7" providerId="ADAL" clId="{CE644555-B461-41B2-91E7-5350F4D6A87E}" dt="2023-07-21T05:13:05.992" v="0" actId="478"/>
          <ac:spMkLst>
            <pc:docMk/>
            <pc:sldMk cId="0" sldId="256"/>
            <ac:spMk id="73" creationId="{00000000-0000-0000-0000-000000000000}"/>
          </ac:spMkLst>
        </pc:spChg>
      </pc:sldChg>
      <pc:sldChg chg="modSp mod">
        <pc:chgData name="Duyen Nguyen" userId="42d827d5-cd8c-4c48-81e1-8d1efe4cb4e7" providerId="ADAL" clId="{CE644555-B461-41B2-91E7-5350F4D6A87E}" dt="2023-07-21T05:13:46.836" v="21" actId="20577"/>
        <pc:sldMkLst>
          <pc:docMk/>
          <pc:sldMk cId="0" sldId="288"/>
        </pc:sldMkLst>
        <pc:spChg chg="mod">
          <ac:chgData name="Duyen Nguyen" userId="42d827d5-cd8c-4c48-81e1-8d1efe4cb4e7" providerId="ADAL" clId="{CE644555-B461-41B2-91E7-5350F4D6A87E}" dt="2023-07-21T05:13:46.836" v="21" actId="20577"/>
          <ac:spMkLst>
            <pc:docMk/>
            <pc:sldMk cId="0" sldId="288"/>
            <ac:spMk id="29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f18ee123d9_0_4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f18ee123d9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 also interested in the sold property and the information it gives, after filtered to only sold property, it requires using login credentials to login the page, it is a useful spot to use Selenium to input my own credential before using beautiful soup to parse the html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f18ee123d9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f18ee123d9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2 main parts of the code: where I will extract the current available listings and 1 part I have to use selenium to navigate and input credentials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f18ee123d9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1f18ee123d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2 main parts of the code: where I will extract the current available listings and 1 part I have to use selenium to navigate and input credentials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f18ee123d9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f18ee123d9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there is a different in data -&gt; I will mention it in the challenges part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f18ee123d9_1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f18ee123d9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there is a different in data -&gt; I will mention it in the challenges part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f18ee123d9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f18ee123d9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f18ee123d9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f18ee123d9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f18ee123d9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f18ee123d9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f18ee123d9_1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f18ee123d9_1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Apartment: 663, Single house: 436, 1 penhouse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f18ee123d9_1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f18ee123d9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f18ee123d9_1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f18ee123d9_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f18ee123d9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f18ee123d9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f18ee123d9_1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f18ee123d9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Type</a:t>
            </a:r>
            <a:endParaRPr/>
          </a:p>
          <a:p>
            <a:pPr marL="0" lvl="0" indent="0" algn="l" rtl="0">
              <a:spcBef>
                <a:spcPts val="0"/>
              </a:spcBef>
              <a:spcAft>
                <a:spcPts val="0"/>
              </a:spcAft>
              <a:buClr>
                <a:schemeClr val="dk1"/>
              </a:buClr>
              <a:buSzPts val="1100"/>
              <a:buFont typeface="Arial"/>
              <a:buNone/>
            </a:pPr>
            <a:r>
              <a:rPr lang="en"/>
              <a:t>Apartment      1016027.447963801</a:t>
            </a:r>
            <a:endParaRPr/>
          </a:p>
          <a:p>
            <a:pPr marL="0" lvl="0" indent="0" algn="l" rtl="0">
              <a:spcBef>
                <a:spcPts val="0"/>
              </a:spcBef>
              <a:spcAft>
                <a:spcPts val="0"/>
              </a:spcAft>
              <a:buClr>
                <a:schemeClr val="dk1"/>
              </a:buClr>
              <a:buSzPts val="1100"/>
              <a:buFont typeface="Arial"/>
              <a:buNone/>
            </a:pPr>
            <a:r>
              <a:rPr lang="en"/>
              <a:t>Penthouse      2125000.000000000</a:t>
            </a:r>
            <a:endParaRPr/>
          </a:p>
          <a:p>
            <a:pPr marL="0" lvl="0" indent="0" algn="l" rtl="0">
              <a:spcBef>
                <a:spcPts val="0"/>
              </a:spcBef>
              <a:spcAft>
                <a:spcPts val="0"/>
              </a:spcAft>
              <a:buClr>
                <a:schemeClr val="dk1"/>
              </a:buClr>
              <a:buSzPts val="1100"/>
              <a:buFont typeface="Arial"/>
              <a:buNone/>
            </a:pPr>
            <a:r>
              <a:rPr lang="en"/>
              <a:t>Single House   2842759.029816514</a:t>
            </a:r>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f18ee123d9_1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f18ee123d9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f18ee123d9_1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f18ee123d9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f18ee123d9_1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f18ee123d9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f18ee123d9_1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f18ee123d9_1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f18ee123d9_1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f18ee123d9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f18ee123d9_1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f18ee123d9_1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f18ee123d9_0_2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1f18ee123d9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f18ee123d9_0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f18ee123d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c6fa3c898_0_7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c6fa3c898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c6fa3c898_0_6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c6fa3c898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Redfin: for 1 instance: there are roughly 8000 homes sold in Vancouver, but there are only 9 pages to navigate on Redfin, each pages contain 40 listings -&gt; 40* 9 = 360 listings, it will random change to some new listings when I refresh the pages as well</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f18ee123d9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1f18ee123d9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2900"/>
              </a:spcBef>
              <a:spcAft>
                <a:spcPts val="0"/>
              </a:spcAft>
              <a:buNone/>
            </a:pPr>
            <a:r>
              <a:rPr lang="en" sz="1200">
                <a:solidFill>
                  <a:srgbClr val="374151"/>
                </a:solidFill>
                <a:highlight>
                  <a:srgbClr val="F7F7F8"/>
                </a:highlight>
                <a:latin typeface="Roboto"/>
                <a:ea typeface="Roboto"/>
                <a:cs typeface="Roboto"/>
                <a:sym typeface="Roboto"/>
              </a:rPr>
              <a:t>Data Validation: Validate the data to ensure that it is accurate and complete. This could involve checking the data against other sources or conducting further research to verify the information.</a:t>
            </a:r>
            <a:endParaRPr sz="1200">
              <a:solidFill>
                <a:srgbClr val="374151"/>
              </a:solidFill>
              <a:highlight>
                <a:srgbClr val="F7F7F8"/>
              </a:highlight>
              <a:latin typeface="Roboto"/>
              <a:ea typeface="Roboto"/>
              <a:cs typeface="Roboto"/>
              <a:sym typeface="Roboto"/>
            </a:endParaRPr>
          </a:p>
          <a:p>
            <a:pPr marL="0" lvl="0" indent="0" algn="l" rtl="0">
              <a:lnSpc>
                <a:spcPct val="115000"/>
              </a:lnSpc>
              <a:spcBef>
                <a:spcPts val="2900"/>
              </a:spcBef>
              <a:spcAft>
                <a:spcPts val="0"/>
              </a:spcAft>
              <a:buNone/>
            </a:pPr>
            <a:r>
              <a:rPr lang="en" sz="1200">
                <a:solidFill>
                  <a:srgbClr val="374151"/>
                </a:solidFill>
                <a:highlight>
                  <a:srgbClr val="F7F7F8"/>
                </a:highlight>
                <a:latin typeface="Roboto"/>
                <a:ea typeface="Roboto"/>
                <a:cs typeface="Roboto"/>
                <a:sym typeface="Roboto"/>
              </a:rPr>
              <a:t>Updating the Scraper: Regularly update the scraper to ensure that it continues to work as websites change over time.</a:t>
            </a:r>
            <a:endParaRPr sz="1200">
              <a:solidFill>
                <a:srgbClr val="374151"/>
              </a:solidFill>
              <a:highlight>
                <a:srgbClr val="F7F7F8"/>
              </a:highlight>
              <a:latin typeface="Roboto"/>
              <a:ea typeface="Roboto"/>
              <a:cs typeface="Roboto"/>
              <a:sym typeface="Roboto"/>
            </a:endParaRPr>
          </a:p>
          <a:p>
            <a:pPr marL="0" lvl="0" indent="0" algn="l" rtl="0">
              <a:lnSpc>
                <a:spcPct val="115000"/>
              </a:lnSpc>
              <a:spcBef>
                <a:spcPts val="2900"/>
              </a:spcBef>
              <a:spcAft>
                <a:spcPts val="2900"/>
              </a:spcAft>
              <a:buClr>
                <a:schemeClr val="dk1"/>
              </a:buClr>
              <a:buSzPts val="1100"/>
              <a:buFont typeface="Arial"/>
              <a:buNone/>
            </a:pPr>
            <a:endParaRPr sz="1200">
              <a:solidFill>
                <a:srgbClr val="374151"/>
              </a:solidFill>
              <a:highlight>
                <a:srgbClr val="F7F7F8"/>
              </a:highlight>
              <a:latin typeface="Roboto"/>
              <a:ea typeface="Roboto"/>
              <a:cs typeface="Roboto"/>
              <a:sym typeface="Roboto"/>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f18ee123d9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f18ee123d9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c6fa3c898_0_1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c6fa3c89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Redfin is a real estate brokerage company founded in 2004 in Seattle, Washington.</a:t>
            </a:r>
            <a:endParaRPr sz="1200">
              <a:solidFill>
                <a:srgbClr val="374151"/>
              </a:solidFill>
              <a:highlight>
                <a:srgbClr val="F7F7F8"/>
              </a:highlight>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Operates in over 80 markets in the United States and Canada.</a:t>
            </a:r>
            <a:endParaRPr sz="1200">
              <a:solidFill>
                <a:srgbClr val="374151"/>
              </a:solidFill>
              <a:highlight>
                <a:srgbClr val="F7F7F8"/>
              </a:highlight>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Mission is to make the process of buying or selling a home as efficient and seamless as possible.</a:t>
            </a:r>
            <a:endParaRPr sz="1200">
              <a:solidFill>
                <a:srgbClr val="374151"/>
              </a:solidFill>
              <a:highlight>
                <a:srgbClr val="F7F7F8"/>
              </a:highlight>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Offers a variety of services including real estate listings, home search tools, home value estimates, and a network of local real estate agents.</a:t>
            </a:r>
            <a:endParaRPr sz="1200">
              <a:solidFill>
                <a:srgbClr val="374151"/>
              </a:solidFill>
              <a:highlight>
                <a:srgbClr val="F7F7F8"/>
              </a:highlight>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Differentiates itself from traditional real estate brokerages by using technology and charging a lower commission fee.</a:t>
            </a:r>
            <a:endParaRPr sz="1200">
              <a:solidFill>
                <a:srgbClr val="374151"/>
              </a:solidFill>
              <a:highlight>
                <a:srgbClr val="F7F7F8"/>
              </a:highlight>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Has received recognition for its innovative approach to the real estate industry.</a:t>
            </a:r>
            <a:endParaRPr sz="1200">
              <a:solidFill>
                <a:srgbClr val="374151"/>
              </a:solidFill>
              <a:highlight>
                <a:srgbClr val="F7F7F8"/>
              </a:highlight>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Went public in 2017 and has continued to grow and expand its services.</a:t>
            </a:r>
            <a:endParaRPr sz="1200">
              <a:solidFill>
                <a:srgbClr val="374151"/>
              </a:solidFill>
              <a:highlight>
                <a:srgbClr val="F7F7F8"/>
              </a:highlight>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1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374151"/>
                </a:solidFill>
                <a:highlight>
                  <a:srgbClr val="F7F7F8"/>
                </a:highlight>
                <a:latin typeface="Roboto"/>
                <a:ea typeface="Roboto"/>
                <a:cs typeface="Roboto"/>
                <a:sym typeface="Roboto"/>
              </a:rPr>
              <a:t>Redfin is a platform that offers home-buying insights to the general public. The integration of innovative technology into the home-buying process is a noteworthy development. The accuracy and timeliness of the information provided on the platform is crucial for maintaining a favorable customer experience, as data plays a significant role in the real estate industry.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c6fa3c898_0_2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c6fa3c898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6fa3c898_0_2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317500" algn="l" rtl="0">
              <a:lnSpc>
                <a:spcPct val="115000"/>
              </a:lnSpc>
              <a:spcBef>
                <a:spcPts val="1200"/>
              </a:spcBef>
              <a:spcAft>
                <a:spcPts val="0"/>
              </a:spcAft>
              <a:buClr>
                <a:schemeClr val="dk1"/>
              </a:buClr>
              <a:buSzPts val="1400"/>
              <a:buChar char="-"/>
            </a:pPr>
            <a:r>
              <a:rPr lang="en">
                <a:solidFill>
                  <a:schemeClr val="dk1"/>
                </a:solidFill>
              </a:rPr>
              <a:t>We are going to use Python as our programming language combining the BeautifulSoup package and Selenium to scrape data from Zillow.com.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f18ee123d9_0_2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f18ee123d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f18ee123d9_0_3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f18ee123d9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Before coding part, let’s mention a little bit about the website, if you’re just a random user of the website, or non-registered user, after you search the location of the property, you can see the images of the property, the listing price, addresses, square footage, some features of the properties, like how many bedrooms, bathrooms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Redfin WebScraping &amp; Analysis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2"/>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Briefing - Sold property</a:t>
            </a:r>
            <a:endParaRPr/>
          </a:p>
        </p:txBody>
      </p:sp>
      <p:sp>
        <p:nvSpPr>
          <p:cNvPr id="131" name="Google Shape;131;p22"/>
          <p:cNvSpPr txBox="1">
            <a:spLocks noGrp="1"/>
          </p:cNvSpPr>
          <p:nvPr>
            <p:ph type="body" idx="1"/>
          </p:nvPr>
        </p:nvSpPr>
        <p:spPr>
          <a:xfrm>
            <a:off x="5702878" y="1454675"/>
            <a:ext cx="30714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dk1"/>
                </a:solidFill>
              </a:rPr>
              <a:t>What info to scrape:</a:t>
            </a:r>
            <a:endParaRPr sz="2100" b="1">
              <a:solidFill>
                <a:schemeClr val="dk1"/>
              </a:solidFill>
            </a:endParaRPr>
          </a:p>
          <a:p>
            <a:pPr marL="457200" lvl="0" indent="-330200" algn="l" rtl="0">
              <a:spcBef>
                <a:spcPts val="1600"/>
              </a:spcBef>
              <a:spcAft>
                <a:spcPts val="0"/>
              </a:spcAft>
              <a:buSzPts val="1600"/>
              <a:buChar char="●"/>
            </a:pPr>
            <a:r>
              <a:rPr lang="en" sz="1600"/>
              <a:t>Price</a:t>
            </a:r>
            <a:endParaRPr sz="1600"/>
          </a:p>
          <a:p>
            <a:pPr marL="457200" lvl="0" indent="-330200" algn="l" rtl="0">
              <a:spcBef>
                <a:spcPts val="1200"/>
              </a:spcBef>
              <a:spcAft>
                <a:spcPts val="0"/>
              </a:spcAft>
              <a:buSzPts val="1600"/>
              <a:buChar char="●"/>
            </a:pPr>
            <a:r>
              <a:rPr lang="en" sz="1600"/>
              <a:t>Address</a:t>
            </a:r>
            <a:endParaRPr sz="1600"/>
          </a:p>
          <a:p>
            <a:pPr marL="457200" lvl="0" indent="-330200" algn="l" rtl="0">
              <a:spcBef>
                <a:spcPts val="1200"/>
              </a:spcBef>
              <a:spcAft>
                <a:spcPts val="0"/>
              </a:spcAft>
              <a:buSzPts val="1600"/>
              <a:buChar char="●"/>
            </a:pPr>
            <a:r>
              <a:rPr lang="en" sz="1600"/>
              <a:t>Features, sqft</a:t>
            </a:r>
            <a:endParaRPr sz="1600"/>
          </a:p>
          <a:p>
            <a:pPr marL="457200" lvl="0" indent="-330200" algn="l" rtl="0">
              <a:spcBef>
                <a:spcPts val="1200"/>
              </a:spcBef>
              <a:spcAft>
                <a:spcPts val="1200"/>
              </a:spcAft>
              <a:buSzPts val="1600"/>
              <a:buChar char="●"/>
            </a:pPr>
            <a:r>
              <a:rPr lang="en" sz="1600"/>
              <a:t>Time Sold (within 1 year) </a:t>
            </a:r>
            <a:endParaRPr sz="1600"/>
          </a:p>
        </p:txBody>
      </p:sp>
      <p:pic>
        <p:nvPicPr>
          <p:cNvPr id="132" name="Google Shape;132;p22"/>
          <p:cNvPicPr preferRelativeResize="0"/>
          <p:nvPr/>
        </p:nvPicPr>
        <p:blipFill>
          <a:blip r:embed="rId3">
            <a:alphaModFix/>
          </a:blip>
          <a:stretch>
            <a:fillRect/>
          </a:stretch>
        </p:blipFill>
        <p:spPr>
          <a:xfrm>
            <a:off x="218975" y="1211350"/>
            <a:ext cx="4915275" cy="3296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3"/>
          <p:cNvSpPr txBox="1">
            <a:spLocks noGrp="1"/>
          </p:cNvSpPr>
          <p:nvPr>
            <p:ph type="title"/>
          </p:nvPr>
        </p:nvSpPr>
        <p:spPr>
          <a:xfrm>
            <a:off x="577825" y="501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Code - current available listing</a:t>
            </a:r>
            <a:endParaRPr/>
          </a:p>
        </p:txBody>
      </p:sp>
      <p:pic>
        <p:nvPicPr>
          <p:cNvPr id="138" name="Google Shape;138;p23"/>
          <p:cNvPicPr preferRelativeResize="0"/>
          <p:nvPr/>
        </p:nvPicPr>
        <p:blipFill>
          <a:blip r:embed="rId3">
            <a:alphaModFix/>
          </a:blip>
          <a:stretch>
            <a:fillRect/>
          </a:stretch>
        </p:blipFill>
        <p:spPr>
          <a:xfrm>
            <a:off x="522425" y="1081850"/>
            <a:ext cx="7935868" cy="36273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4"/>
          <p:cNvSpPr txBox="1">
            <a:spLocks noGrp="1"/>
          </p:cNvSpPr>
          <p:nvPr>
            <p:ph type="title"/>
          </p:nvPr>
        </p:nvSpPr>
        <p:spPr>
          <a:xfrm>
            <a:off x="577825" y="501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Code - for sold property</a:t>
            </a:r>
            <a:endParaRPr/>
          </a:p>
        </p:txBody>
      </p:sp>
      <p:pic>
        <p:nvPicPr>
          <p:cNvPr id="144" name="Google Shape;144;p24"/>
          <p:cNvPicPr preferRelativeResize="0"/>
          <p:nvPr/>
        </p:nvPicPr>
        <p:blipFill>
          <a:blip r:embed="rId3">
            <a:alphaModFix/>
          </a:blip>
          <a:stretch>
            <a:fillRect/>
          </a:stretch>
        </p:blipFill>
        <p:spPr>
          <a:xfrm>
            <a:off x="624100" y="1040025"/>
            <a:ext cx="7407752" cy="37013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Raw Data - Listings</a:t>
            </a:r>
            <a:endParaRPr/>
          </a:p>
        </p:txBody>
      </p:sp>
      <p:pic>
        <p:nvPicPr>
          <p:cNvPr id="150" name="Google Shape;150;p25"/>
          <p:cNvPicPr preferRelativeResize="0"/>
          <p:nvPr/>
        </p:nvPicPr>
        <p:blipFill rotWithShape="1">
          <a:blip r:embed="rId3">
            <a:alphaModFix/>
          </a:blip>
          <a:srcRect r="51992"/>
          <a:stretch/>
        </p:blipFill>
        <p:spPr>
          <a:xfrm>
            <a:off x="2057975" y="1165100"/>
            <a:ext cx="2724725" cy="3627350"/>
          </a:xfrm>
          <a:prstGeom prst="rect">
            <a:avLst/>
          </a:prstGeom>
          <a:noFill/>
          <a:ln>
            <a:noFill/>
          </a:ln>
        </p:spPr>
      </p:pic>
      <p:pic>
        <p:nvPicPr>
          <p:cNvPr id="151" name="Google Shape;151;p25"/>
          <p:cNvPicPr preferRelativeResize="0"/>
          <p:nvPr/>
        </p:nvPicPr>
        <p:blipFill>
          <a:blip r:embed="rId4">
            <a:alphaModFix/>
          </a:blip>
          <a:stretch>
            <a:fillRect/>
          </a:stretch>
        </p:blipFill>
        <p:spPr>
          <a:xfrm>
            <a:off x="346625" y="575950"/>
            <a:ext cx="1129275" cy="1050201"/>
          </a:xfrm>
          <a:prstGeom prst="rect">
            <a:avLst/>
          </a:prstGeom>
          <a:noFill/>
          <a:ln>
            <a:noFill/>
          </a:ln>
        </p:spPr>
      </p:pic>
      <p:sp>
        <p:nvSpPr>
          <p:cNvPr id="152" name="Google Shape;152;p25"/>
          <p:cNvSpPr txBox="1">
            <a:spLocks noGrp="1"/>
          </p:cNvSpPr>
          <p:nvPr>
            <p:ph type="body" idx="1"/>
          </p:nvPr>
        </p:nvSpPr>
        <p:spPr>
          <a:xfrm>
            <a:off x="5268078" y="1211350"/>
            <a:ext cx="30714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dk1"/>
                </a:solidFill>
              </a:rPr>
              <a:t>Output</a:t>
            </a:r>
            <a:endParaRPr sz="2100" b="1">
              <a:solidFill>
                <a:schemeClr val="dk1"/>
              </a:solidFill>
            </a:endParaRPr>
          </a:p>
          <a:p>
            <a:pPr marL="457200" lvl="0" indent="-330200" algn="l" rtl="0">
              <a:spcBef>
                <a:spcPts val="1600"/>
              </a:spcBef>
              <a:spcAft>
                <a:spcPts val="0"/>
              </a:spcAft>
              <a:buSzPts val="1600"/>
              <a:buChar char="●"/>
            </a:pPr>
            <a:r>
              <a:rPr lang="en" sz="1600"/>
              <a:t>2 files as output of scraping</a:t>
            </a:r>
            <a:endParaRPr sz="1600"/>
          </a:p>
          <a:p>
            <a:pPr marL="0" lvl="0" indent="0" algn="l" rtl="0">
              <a:spcBef>
                <a:spcPts val="1200"/>
              </a:spcBef>
              <a:spcAft>
                <a:spcPts val="0"/>
              </a:spcAft>
              <a:buNone/>
            </a:pPr>
            <a:r>
              <a:rPr lang="en" sz="1600"/>
              <a:t>data_Vancouver</a:t>
            </a:r>
            <a:endParaRPr sz="1600"/>
          </a:p>
          <a:p>
            <a:pPr marL="0" lvl="0" indent="0" algn="l" rtl="0">
              <a:spcBef>
                <a:spcPts val="1200"/>
              </a:spcBef>
              <a:spcAft>
                <a:spcPts val="0"/>
              </a:spcAft>
              <a:buNone/>
            </a:pPr>
            <a:r>
              <a:rPr lang="en" sz="1600"/>
              <a:t>data_sold_property_Vancouver</a:t>
            </a:r>
            <a:endParaRPr sz="1600"/>
          </a:p>
          <a:p>
            <a:pPr marL="0" lvl="0" indent="0" algn="l" rtl="0">
              <a:spcBef>
                <a:spcPts val="1200"/>
              </a:spcBef>
              <a:spcAft>
                <a:spcPts val="0"/>
              </a:spcAft>
              <a:buNone/>
            </a:pPr>
            <a:r>
              <a:rPr lang="en" sz="1600"/>
              <a:t>(1 extra file: data_Toronto)</a:t>
            </a:r>
            <a:endParaRPr sz="1600"/>
          </a:p>
          <a:p>
            <a:pPr marL="457200" lvl="0" indent="-330200" algn="l" rtl="0">
              <a:spcBef>
                <a:spcPts val="1200"/>
              </a:spcBef>
              <a:spcAft>
                <a:spcPts val="1200"/>
              </a:spcAft>
              <a:buSzPts val="1600"/>
              <a:buChar char="●"/>
            </a:pPr>
            <a:r>
              <a:rPr lang="en" sz="1600"/>
              <a:t>Records: 4869 </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Raw Data - Sold Property</a:t>
            </a:r>
            <a:endParaRPr/>
          </a:p>
        </p:txBody>
      </p:sp>
      <p:pic>
        <p:nvPicPr>
          <p:cNvPr id="158" name="Google Shape;158;p26"/>
          <p:cNvPicPr preferRelativeResize="0"/>
          <p:nvPr/>
        </p:nvPicPr>
        <p:blipFill>
          <a:blip r:embed="rId3">
            <a:alphaModFix/>
          </a:blip>
          <a:stretch>
            <a:fillRect/>
          </a:stretch>
        </p:blipFill>
        <p:spPr>
          <a:xfrm>
            <a:off x="346625" y="575950"/>
            <a:ext cx="1129275" cy="1050201"/>
          </a:xfrm>
          <a:prstGeom prst="rect">
            <a:avLst/>
          </a:prstGeom>
          <a:noFill/>
          <a:ln>
            <a:noFill/>
          </a:ln>
        </p:spPr>
      </p:pic>
      <p:sp>
        <p:nvSpPr>
          <p:cNvPr id="159" name="Google Shape;159;p26"/>
          <p:cNvSpPr txBox="1">
            <a:spLocks noGrp="1"/>
          </p:cNvSpPr>
          <p:nvPr>
            <p:ph type="body" idx="1"/>
          </p:nvPr>
        </p:nvSpPr>
        <p:spPr>
          <a:xfrm>
            <a:off x="5268078" y="1211350"/>
            <a:ext cx="30714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dk1"/>
                </a:solidFill>
              </a:rPr>
              <a:t>Output</a:t>
            </a:r>
            <a:endParaRPr sz="2100" b="1">
              <a:solidFill>
                <a:schemeClr val="dk1"/>
              </a:solidFill>
            </a:endParaRPr>
          </a:p>
          <a:p>
            <a:pPr marL="457200" lvl="0" indent="-330200" algn="l" rtl="0">
              <a:spcBef>
                <a:spcPts val="1600"/>
              </a:spcBef>
              <a:spcAft>
                <a:spcPts val="0"/>
              </a:spcAft>
              <a:buSzPts val="1600"/>
              <a:buChar char="●"/>
            </a:pPr>
            <a:r>
              <a:rPr lang="en" sz="1600"/>
              <a:t>data_sold_property_Vancouver</a:t>
            </a:r>
            <a:endParaRPr sz="1600"/>
          </a:p>
          <a:p>
            <a:pPr marL="457200" lvl="0" indent="-330200" algn="l" rtl="0">
              <a:spcBef>
                <a:spcPts val="1200"/>
              </a:spcBef>
              <a:spcAft>
                <a:spcPts val="1200"/>
              </a:spcAft>
              <a:buSzPts val="1600"/>
              <a:buChar char="●"/>
            </a:pPr>
            <a:r>
              <a:rPr lang="en" sz="1600"/>
              <a:t>Records:  1145</a:t>
            </a:r>
            <a:endParaRPr sz="1600"/>
          </a:p>
        </p:txBody>
      </p:sp>
      <p:pic>
        <p:nvPicPr>
          <p:cNvPr id="160" name="Google Shape;160;p26"/>
          <p:cNvPicPr preferRelativeResize="0"/>
          <p:nvPr/>
        </p:nvPicPr>
        <p:blipFill>
          <a:blip r:embed="rId4">
            <a:alphaModFix/>
          </a:blip>
          <a:stretch>
            <a:fillRect/>
          </a:stretch>
        </p:blipFill>
        <p:spPr>
          <a:xfrm>
            <a:off x="1821475" y="1211350"/>
            <a:ext cx="2407950" cy="3338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Cleaned Data - Listings</a:t>
            </a:r>
            <a:endParaRPr/>
          </a:p>
        </p:txBody>
      </p:sp>
      <p:pic>
        <p:nvPicPr>
          <p:cNvPr id="166" name="Google Shape;166;p27"/>
          <p:cNvPicPr preferRelativeResize="0"/>
          <p:nvPr/>
        </p:nvPicPr>
        <p:blipFill>
          <a:blip r:embed="rId3">
            <a:alphaModFix/>
          </a:blip>
          <a:stretch>
            <a:fillRect/>
          </a:stretch>
        </p:blipFill>
        <p:spPr>
          <a:xfrm>
            <a:off x="347700" y="1232113"/>
            <a:ext cx="5345773" cy="3390128"/>
          </a:xfrm>
          <a:prstGeom prst="rect">
            <a:avLst/>
          </a:prstGeom>
          <a:noFill/>
          <a:ln>
            <a:noFill/>
          </a:ln>
        </p:spPr>
      </p:pic>
      <p:sp>
        <p:nvSpPr>
          <p:cNvPr id="167" name="Google Shape;167;p27"/>
          <p:cNvSpPr txBox="1">
            <a:spLocks noGrp="1"/>
          </p:cNvSpPr>
          <p:nvPr>
            <p:ph type="body" idx="1"/>
          </p:nvPr>
        </p:nvSpPr>
        <p:spPr>
          <a:xfrm>
            <a:off x="5768828" y="1425975"/>
            <a:ext cx="30714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dk1"/>
                </a:solidFill>
              </a:rPr>
              <a:t>Output</a:t>
            </a:r>
            <a:endParaRPr sz="2100" b="1">
              <a:solidFill>
                <a:schemeClr val="dk1"/>
              </a:solidFill>
            </a:endParaRPr>
          </a:p>
          <a:p>
            <a:pPr marL="457200" lvl="0" indent="-330200" algn="l" rtl="0">
              <a:spcBef>
                <a:spcPts val="1600"/>
              </a:spcBef>
              <a:spcAft>
                <a:spcPts val="0"/>
              </a:spcAft>
              <a:buSzPts val="1600"/>
              <a:buChar char="●"/>
            </a:pPr>
            <a:r>
              <a:rPr lang="en" sz="1600"/>
              <a:t>9 Columns (data_Vancouver)</a:t>
            </a:r>
            <a:endParaRPr sz="1600"/>
          </a:p>
          <a:p>
            <a:pPr marL="457200" lvl="0" indent="-330200" algn="l" rtl="0">
              <a:spcBef>
                <a:spcPts val="1200"/>
              </a:spcBef>
              <a:spcAft>
                <a:spcPts val="1200"/>
              </a:spcAft>
              <a:buSzPts val="1600"/>
              <a:buChar char="●"/>
            </a:pPr>
            <a:r>
              <a:rPr lang="en" sz="1600"/>
              <a:t>4699/4869, 170 can’t encoded </a:t>
            </a:r>
            <a:endParaRPr sz="16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8"/>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Cleaned Data - Sold Property</a:t>
            </a:r>
            <a:endParaRPr/>
          </a:p>
        </p:txBody>
      </p:sp>
      <p:sp>
        <p:nvSpPr>
          <p:cNvPr id="173" name="Google Shape;173;p28"/>
          <p:cNvSpPr txBox="1">
            <a:spLocks noGrp="1"/>
          </p:cNvSpPr>
          <p:nvPr>
            <p:ph type="body" idx="1"/>
          </p:nvPr>
        </p:nvSpPr>
        <p:spPr>
          <a:xfrm>
            <a:off x="5768828" y="1425975"/>
            <a:ext cx="30714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dk1"/>
                </a:solidFill>
              </a:rPr>
              <a:t>Output</a:t>
            </a:r>
            <a:endParaRPr sz="2100" b="1">
              <a:solidFill>
                <a:schemeClr val="dk1"/>
              </a:solidFill>
            </a:endParaRPr>
          </a:p>
          <a:p>
            <a:pPr marL="457200" lvl="0" indent="-330200" algn="l" rtl="0">
              <a:spcBef>
                <a:spcPts val="1600"/>
              </a:spcBef>
              <a:spcAft>
                <a:spcPts val="0"/>
              </a:spcAft>
              <a:buSzPts val="1600"/>
              <a:buChar char="●"/>
            </a:pPr>
            <a:r>
              <a:rPr lang="en" sz="1600"/>
              <a:t>10 Columns (data_sold_property_Vancouver)</a:t>
            </a:r>
            <a:endParaRPr sz="1600"/>
          </a:p>
          <a:p>
            <a:pPr marL="457200" lvl="0" indent="-330200" algn="l" rtl="0">
              <a:spcBef>
                <a:spcPts val="1200"/>
              </a:spcBef>
              <a:spcAft>
                <a:spcPts val="1200"/>
              </a:spcAft>
              <a:buSzPts val="1600"/>
              <a:buChar char="●"/>
            </a:pPr>
            <a:r>
              <a:rPr lang="en" sz="1600"/>
              <a:t>1100/1145, 45 can’t encoded </a:t>
            </a:r>
            <a:endParaRPr sz="1600"/>
          </a:p>
        </p:txBody>
      </p:sp>
      <p:pic>
        <p:nvPicPr>
          <p:cNvPr id="174" name="Google Shape;174;p28"/>
          <p:cNvPicPr preferRelativeResize="0"/>
          <p:nvPr/>
        </p:nvPicPr>
        <p:blipFill>
          <a:blip r:embed="rId3">
            <a:alphaModFix/>
          </a:blip>
          <a:stretch>
            <a:fillRect/>
          </a:stretch>
        </p:blipFill>
        <p:spPr>
          <a:xfrm>
            <a:off x="631800" y="1211350"/>
            <a:ext cx="5005976" cy="3179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Visualization - Listings</a:t>
            </a:r>
            <a:endParaRPr/>
          </a:p>
        </p:txBody>
      </p:sp>
      <p:pic>
        <p:nvPicPr>
          <p:cNvPr id="180" name="Google Shape;180;p29"/>
          <p:cNvPicPr preferRelativeResize="0"/>
          <p:nvPr/>
        </p:nvPicPr>
        <p:blipFill>
          <a:blip r:embed="rId3">
            <a:alphaModFix/>
          </a:blip>
          <a:stretch>
            <a:fillRect/>
          </a:stretch>
        </p:blipFill>
        <p:spPr>
          <a:xfrm>
            <a:off x="560175" y="1211350"/>
            <a:ext cx="3855357" cy="3002400"/>
          </a:xfrm>
          <a:prstGeom prst="rect">
            <a:avLst/>
          </a:prstGeom>
          <a:noFill/>
          <a:ln>
            <a:noFill/>
          </a:ln>
        </p:spPr>
      </p:pic>
      <p:pic>
        <p:nvPicPr>
          <p:cNvPr id="181" name="Google Shape;181;p29"/>
          <p:cNvPicPr preferRelativeResize="0"/>
          <p:nvPr/>
        </p:nvPicPr>
        <p:blipFill rotWithShape="1">
          <a:blip r:embed="rId4">
            <a:alphaModFix/>
          </a:blip>
          <a:srcRect l="7673" r="2575" b="4652"/>
          <a:stretch/>
        </p:blipFill>
        <p:spPr>
          <a:xfrm>
            <a:off x="4649875" y="1693050"/>
            <a:ext cx="3970301" cy="2520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0"/>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Visualization - Sold Property</a:t>
            </a:r>
            <a:endParaRPr/>
          </a:p>
        </p:txBody>
      </p:sp>
      <p:pic>
        <p:nvPicPr>
          <p:cNvPr id="187" name="Google Shape;187;p30"/>
          <p:cNvPicPr preferRelativeResize="0"/>
          <p:nvPr/>
        </p:nvPicPr>
        <p:blipFill>
          <a:blip r:embed="rId3">
            <a:alphaModFix/>
          </a:blip>
          <a:stretch>
            <a:fillRect/>
          </a:stretch>
        </p:blipFill>
        <p:spPr>
          <a:xfrm>
            <a:off x="576650" y="1142000"/>
            <a:ext cx="4345075" cy="3522225"/>
          </a:xfrm>
          <a:prstGeom prst="rect">
            <a:avLst/>
          </a:prstGeom>
          <a:noFill/>
          <a:ln>
            <a:noFill/>
          </a:ln>
        </p:spPr>
      </p:pic>
      <p:pic>
        <p:nvPicPr>
          <p:cNvPr id="188" name="Google Shape;188;p30"/>
          <p:cNvPicPr preferRelativeResize="0"/>
          <p:nvPr/>
        </p:nvPicPr>
        <p:blipFill>
          <a:blip r:embed="rId4">
            <a:alphaModFix/>
          </a:blip>
          <a:stretch>
            <a:fillRect/>
          </a:stretch>
        </p:blipFill>
        <p:spPr>
          <a:xfrm>
            <a:off x="5088425" y="1142000"/>
            <a:ext cx="2638425" cy="1314450"/>
          </a:xfrm>
          <a:prstGeom prst="rect">
            <a:avLst/>
          </a:prstGeom>
          <a:noFill/>
          <a:ln>
            <a:noFill/>
          </a:ln>
        </p:spPr>
      </p:pic>
      <p:pic>
        <p:nvPicPr>
          <p:cNvPr id="189" name="Google Shape;189;p30"/>
          <p:cNvPicPr preferRelativeResize="0"/>
          <p:nvPr/>
        </p:nvPicPr>
        <p:blipFill>
          <a:blip r:embed="rId5">
            <a:alphaModFix/>
          </a:blip>
          <a:stretch>
            <a:fillRect/>
          </a:stretch>
        </p:blipFill>
        <p:spPr>
          <a:xfrm>
            <a:off x="5365200" y="2535150"/>
            <a:ext cx="2361650" cy="2129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1"/>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Visualization - House Features</a:t>
            </a:r>
            <a:endParaRPr/>
          </a:p>
        </p:txBody>
      </p:sp>
      <p:pic>
        <p:nvPicPr>
          <p:cNvPr id="195" name="Google Shape;195;p31"/>
          <p:cNvPicPr preferRelativeResize="0"/>
          <p:nvPr/>
        </p:nvPicPr>
        <p:blipFill>
          <a:blip r:embed="rId3">
            <a:alphaModFix/>
          </a:blip>
          <a:stretch>
            <a:fillRect/>
          </a:stretch>
        </p:blipFill>
        <p:spPr>
          <a:xfrm>
            <a:off x="460000" y="1261475"/>
            <a:ext cx="3794900" cy="2551500"/>
          </a:xfrm>
          <a:prstGeom prst="rect">
            <a:avLst/>
          </a:prstGeom>
          <a:noFill/>
          <a:ln>
            <a:noFill/>
          </a:ln>
        </p:spPr>
      </p:pic>
      <p:pic>
        <p:nvPicPr>
          <p:cNvPr id="196" name="Google Shape;196;p31"/>
          <p:cNvPicPr preferRelativeResize="0"/>
          <p:nvPr/>
        </p:nvPicPr>
        <p:blipFill>
          <a:blip r:embed="rId4">
            <a:alphaModFix/>
          </a:blip>
          <a:stretch>
            <a:fillRect/>
          </a:stretch>
        </p:blipFill>
        <p:spPr>
          <a:xfrm>
            <a:off x="4572000" y="1261475"/>
            <a:ext cx="3841831" cy="2551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Agenda</a:t>
            </a:r>
            <a:endParaRPr/>
          </a:p>
        </p:txBody>
      </p:sp>
      <p:sp>
        <p:nvSpPr>
          <p:cNvPr id="79" name="Google Shape;79;p1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Company &amp; Reason </a:t>
            </a:r>
            <a:endParaRPr b="1"/>
          </a:p>
          <a:p>
            <a:pPr marL="0" lvl="0" indent="0" algn="l" rtl="0">
              <a:spcBef>
                <a:spcPts val="0"/>
              </a:spcBef>
              <a:spcAft>
                <a:spcPts val="0"/>
              </a:spcAft>
              <a:buNone/>
            </a:pPr>
            <a:r>
              <a:rPr lang="en" sz="1500"/>
              <a:t>Redfin Background &amp; Project Objectives</a:t>
            </a:r>
            <a:endParaRPr sz="1500"/>
          </a:p>
          <a:p>
            <a:pPr marL="0" lvl="0" indent="0" algn="l" rtl="0">
              <a:spcBef>
                <a:spcPts val="1600"/>
              </a:spcBef>
              <a:spcAft>
                <a:spcPts val="0"/>
              </a:spcAft>
              <a:buNone/>
            </a:pPr>
            <a:r>
              <a:rPr lang="en" b="1"/>
              <a:t>Scraping Methodology</a:t>
            </a:r>
            <a:endParaRPr b="1"/>
          </a:p>
          <a:p>
            <a:pPr marL="457200" lvl="0" indent="-323850" algn="l" rtl="0">
              <a:spcBef>
                <a:spcPts val="0"/>
              </a:spcBef>
              <a:spcAft>
                <a:spcPts val="0"/>
              </a:spcAft>
              <a:buSzPts val="1500"/>
              <a:buChar char="●"/>
            </a:pPr>
            <a:r>
              <a:rPr lang="en" sz="1500"/>
              <a:t>What information to scrape</a:t>
            </a:r>
            <a:endParaRPr sz="1500"/>
          </a:p>
          <a:p>
            <a:pPr marL="457200" lvl="0" indent="-323850" algn="l" rtl="0">
              <a:spcBef>
                <a:spcPts val="0"/>
              </a:spcBef>
              <a:spcAft>
                <a:spcPts val="0"/>
              </a:spcAft>
              <a:buSzPts val="1500"/>
              <a:buChar char="●"/>
            </a:pPr>
            <a:r>
              <a:rPr lang="en" sz="1500"/>
              <a:t>Tools</a:t>
            </a:r>
            <a:endParaRPr b="1"/>
          </a:p>
          <a:p>
            <a:pPr marL="0" lvl="0" indent="0" algn="l" rtl="0">
              <a:spcBef>
                <a:spcPts val="1600"/>
              </a:spcBef>
              <a:spcAft>
                <a:spcPts val="0"/>
              </a:spcAft>
              <a:buNone/>
            </a:pPr>
            <a:r>
              <a:rPr lang="en" b="1"/>
              <a:t>Analysis &amp; Visualization</a:t>
            </a:r>
            <a:endParaRPr b="1"/>
          </a:p>
          <a:p>
            <a:pPr marL="0" lvl="0" indent="0" algn="l" rtl="0">
              <a:spcBef>
                <a:spcPts val="0"/>
              </a:spcBef>
              <a:spcAft>
                <a:spcPts val="0"/>
              </a:spcAft>
              <a:buNone/>
            </a:pPr>
            <a:r>
              <a:rPr lang="en" sz="1500"/>
              <a:t>Code &amp; Our data story </a:t>
            </a:r>
            <a:endParaRPr sz="1500"/>
          </a:p>
          <a:p>
            <a:pPr marL="0" lvl="0" indent="0" algn="l" rtl="0">
              <a:spcBef>
                <a:spcPts val="1600"/>
              </a:spcBef>
              <a:spcAft>
                <a:spcPts val="0"/>
              </a:spcAft>
              <a:buClr>
                <a:schemeClr val="dk2"/>
              </a:buClr>
              <a:buSzPts val="1100"/>
              <a:buFont typeface="Arial"/>
              <a:buNone/>
            </a:pPr>
            <a:r>
              <a:rPr lang="en" b="1"/>
              <a:t>Conclusion </a:t>
            </a:r>
            <a:endParaRPr b="1"/>
          </a:p>
          <a:p>
            <a:pPr marL="0" lvl="0" indent="0" algn="l" rtl="0">
              <a:spcBef>
                <a:spcPts val="0"/>
              </a:spcBef>
              <a:spcAft>
                <a:spcPts val="1600"/>
              </a:spcAft>
              <a:buClr>
                <a:schemeClr val="dk2"/>
              </a:buClr>
              <a:buSzPts val="1100"/>
              <a:buFont typeface="Arial"/>
              <a:buNone/>
            </a:pPr>
            <a:r>
              <a:rPr lang="en" sz="1500"/>
              <a:t>Data driven conclusion &amp; challenges</a:t>
            </a:r>
            <a:endParaRPr sz="15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2"/>
          <p:cNvSpPr txBox="1">
            <a:spLocks noGrp="1"/>
          </p:cNvSpPr>
          <p:nvPr>
            <p:ph type="title"/>
          </p:nvPr>
        </p:nvSpPr>
        <p:spPr>
          <a:xfrm>
            <a:off x="1044450" y="575950"/>
            <a:ext cx="76773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Visualization - Sold House Features</a:t>
            </a:r>
            <a:endParaRPr/>
          </a:p>
        </p:txBody>
      </p:sp>
      <p:pic>
        <p:nvPicPr>
          <p:cNvPr id="202" name="Google Shape;202;p32"/>
          <p:cNvPicPr preferRelativeResize="0"/>
          <p:nvPr/>
        </p:nvPicPr>
        <p:blipFill>
          <a:blip r:embed="rId3">
            <a:alphaModFix/>
          </a:blip>
          <a:stretch>
            <a:fillRect/>
          </a:stretch>
        </p:blipFill>
        <p:spPr>
          <a:xfrm>
            <a:off x="441825" y="1363750"/>
            <a:ext cx="4130163" cy="3239350"/>
          </a:xfrm>
          <a:prstGeom prst="rect">
            <a:avLst/>
          </a:prstGeom>
          <a:noFill/>
          <a:ln>
            <a:noFill/>
          </a:ln>
        </p:spPr>
      </p:pic>
      <p:pic>
        <p:nvPicPr>
          <p:cNvPr id="203" name="Google Shape;203;p32"/>
          <p:cNvPicPr preferRelativeResize="0"/>
          <p:nvPr/>
        </p:nvPicPr>
        <p:blipFill>
          <a:blip r:embed="rId4">
            <a:alphaModFix/>
          </a:blip>
          <a:stretch>
            <a:fillRect/>
          </a:stretch>
        </p:blipFill>
        <p:spPr>
          <a:xfrm>
            <a:off x="4625828" y="1363750"/>
            <a:ext cx="4365773" cy="3239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3"/>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Visualization - House Price</a:t>
            </a:r>
            <a:endParaRPr/>
          </a:p>
        </p:txBody>
      </p:sp>
      <p:pic>
        <p:nvPicPr>
          <p:cNvPr id="209" name="Google Shape;209;p33"/>
          <p:cNvPicPr preferRelativeResize="0"/>
          <p:nvPr/>
        </p:nvPicPr>
        <p:blipFill>
          <a:blip r:embed="rId3">
            <a:alphaModFix/>
          </a:blip>
          <a:stretch>
            <a:fillRect/>
          </a:stretch>
        </p:blipFill>
        <p:spPr>
          <a:xfrm>
            <a:off x="906775" y="1231588"/>
            <a:ext cx="4139950" cy="3228925"/>
          </a:xfrm>
          <a:prstGeom prst="rect">
            <a:avLst/>
          </a:prstGeom>
          <a:noFill/>
          <a:ln>
            <a:noFill/>
          </a:ln>
        </p:spPr>
      </p:pic>
      <p:sp>
        <p:nvSpPr>
          <p:cNvPr id="210" name="Google Shape;210;p33"/>
          <p:cNvSpPr txBox="1">
            <a:spLocks noGrp="1"/>
          </p:cNvSpPr>
          <p:nvPr>
            <p:ph type="body" idx="1"/>
          </p:nvPr>
        </p:nvSpPr>
        <p:spPr>
          <a:xfrm>
            <a:off x="5650453" y="1344850"/>
            <a:ext cx="30714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dk1"/>
                </a:solidFill>
              </a:rPr>
              <a:t>Overall:</a:t>
            </a:r>
            <a:endParaRPr sz="2100" b="1">
              <a:solidFill>
                <a:schemeClr val="dk1"/>
              </a:solidFill>
            </a:endParaRPr>
          </a:p>
          <a:p>
            <a:pPr marL="457200" lvl="0" indent="-330200" algn="l" rtl="0">
              <a:spcBef>
                <a:spcPts val="1600"/>
              </a:spcBef>
              <a:spcAft>
                <a:spcPts val="0"/>
              </a:spcAft>
              <a:buSzPts val="1600"/>
              <a:buChar char="●"/>
            </a:pPr>
            <a:r>
              <a:rPr lang="en" sz="1600"/>
              <a:t>$ 1-2 million </a:t>
            </a:r>
            <a:endParaRPr sz="1600"/>
          </a:p>
          <a:p>
            <a:pPr marL="457200" lvl="0" indent="-330200" algn="l" rtl="0">
              <a:spcBef>
                <a:spcPts val="1200"/>
              </a:spcBef>
              <a:spcAft>
                <a:spcPts val="1200"/>
              </a:spcAft>
              <a:buSzPts val="1600"/>
              <a:buChar char="●"/>
            </a:pPr>
            <a:r>
              <a:rPr lang="en" sz="1600"/>
              <a:t>Note: 1e7 = 10^7</a:t>
            </a:r>
            <a:endParaRPr sz="16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Visualization - Sold House Price</a:t>
            </a:r>
            <a:endParaRPr/>
          </a:p>
        </p:txBody>
      </p:sp>
      <p:sp>
        <p:nvSpPr>
          <p:cNvPr id="216" name="Google Shape;216;p34"/>
          <p:cNvSpPr txBox="1">
            <a:spLocks noGrp="1"/>
          </p:cNvSpPr>
          <p:nvPr>
            <p:ph type="body" idx="1"/>
          </p:nvPr>
        </p:nvSpPr>
        <p:spPr>
          <a:xfrm>
            <a:off x="5307053" y="3297800"/>
            <a:ext cx="30714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dk1"/>
                </a:solidFill>
              </a:rPr>
              <a:t>Overall:</a:t>
            </a:r>
            <a:endParaRPr sz="2100" b="1">
              <a:solidFill>
                <a:schemeClr val="dk1"/>
              </a:solidFill>
            </a:endParaRPr>
          </a:p>
          <a:p>
            <a:pPr marL="457200" lvl="0" indent="-330200" algn="l" rtl="0">
              <a:spcBef>
                <a:spcPts val="1600"/>
              </a:spcBef>
              <a:spcAft>
                <a:spcPts val="0"/>
              </a:spcAft>
              <a:buSzPts val="1600"/>
              <a:buChar char="●"/>
            </a:pPr>
            <a:r>
              <a:rPr lang="en" sz="1600"/>
              <a:t>$1 mil</a:t>
            </a:r>
            <a:endParaRPr sz="1600"/>
          </a:p>
          <a:p>
            <a:pPr marL="457200" lvl="0" indent="-330200" algn="l" rtl="0">
              <a:spcBef>
                <a:spcPts val="1200"/>
              </a:spcBef>
              <a:spcAft>
                <a:spcPts val="1200"/>
              </a:spcAft>
              <a:buSzPts val="1600"/>
              <a:buChar char="●"/>
            </a:pPr>
            <a:r>
              <a:rPr lang="en" sz="1600"/>
              <a:t>Note: 1e7 = 10^7</a:t>
            </a:r>
            <a:endParaRPr sz="1600"/>
          </a:p>
        </p:txBody>
      </p:sp>
      <p:pic>
        <p:nvPicPr>
          <p:cNvPr id="217" name="Google Shape;217;p34"/>
          <p:cNvPicPr preferRelativeResize="0"/>
          <p:nvPr/>
        </p:nvPicPr>
        <p:blipFill>
          <a:blip r:embed="rId3">
            <a:alphaModFix/>
          </a:blip>
          <a:stretch>
            <a:fillRect/>
          </a:stretch>
        </p:blipFill>
        <p:spPr>
          <a:xfrm>
            <a:off x="567325" y="1211350"/>
            <a:ext cx="4311100" cy="3321900"/>
          </a:xfrm>
          <a:prstGeom prst="rect">
            <a:avLst/>
          </a:prstGeom>
          <a:noFill/>
          <a:ln>
            <a:noFill/>
          </a:ln>
        </p:spPr>
      </p:pic>
      <p:pic>
        <p:nvPicPr>
          <p:cNvPr id="218" name="Google Shape;218;p34"/>
          <p:cNvPicPr preferRelativeResize="0"/>
          <p:nvPr/>
        </p:nvPicPr>
        <p:blipFill>
          <a:blip r:embed="rId4">
            <a:alphaModFix/>
          </a:blip>
          <a:stretch>
            <a:fillRect/>
          </a:stretch>
        </p:blipFill>
        <p:spPr>
          <a:xfrm>
            <a:off x="5188200" y="1211350"/>
            <a:ext cx="2756326" cy="21987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Visualization - Bed &amp; Price</a:t>
            </a:r>
            <a:endParaRPr/>
          </a:p>
        </p:txBody>
      </p:sp>
      <p:sp>
        <p:nvSpPr>
          <p:cNvPr id="224" name="Google Shape;224;p35"/>
          <p:cNvSpPr txBox="1">
            <a:spLocks noGrp="1"/>
          </p:cNvSpPr>
          <p:nvPr>
            <p:ph type="body" idx="1"/>
          </p:nvPr>
        </p:nvSpPr>
        <p:spPr>
          <a:xfrm>
            <a:off x="5650453" y="1344850"/>
            <a:ext cx="30714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dk1"/>
                </a:solidFill>
              </a:rPr>
              <a:t>Overall:</a:t>
            </a:r>
            <a:endParaRPr sz="2100" b="1">
              <a:solidFill>
                <a:schemeClr val="dk1"/>
              </a:solidFill>
            </a:endParaRPr>
          </a:p>
          <a:p>
            <a:pPr marL="457200" lvl="0" indent="-330200" algn="l" rtl="0">
              <a:spcBef>
                <a:spcPts val="1600"/>
              </a:spcBef>
              <a:spcAft>
                <a:spcPts val="0"/>
              </a:spcAft>
              <a:buSzPts val="1600"/>
              <a:buChar char="●"/>
            </a:pPr>
            <a:r>
              <a:rPr lang="en" sz="1600"/>
              <a:t>Spike in 4 bedroom</a:t>
            </a:r>
            <a:endParaRPr sz="1600"/>
          </a:p>
          <a:p>
            <a:pPr marL="457200" lvl="0" indent="-330200" algn="l" rtl="0">
              <a:spcBef>
                <a:spcPts val="1200"/>
              </a:spcBef>
              <a:spcAft>
                <a:spcPts val="1200"/>
              </a:spcAft>
              <a:buSzPts val="1600"/>
              <a:buChar char="●"/>
            </a:pPr>
            <a:r>
              <a:rPr lang="en" sz="1600"/>
              <a:t>6 bedrooms cost the most</a:t>
            </a:r>
            <a:endParaRPr sz="1600"/>
          </a:p>
        </p:txBody>
      </p:sp>
      <p:pic>
        <p:nvPicPr>
          <p:cNvPr id="225" name="Google Shape;225;p35"/>
          <p:cNvPicPr preferRelativeResize="0"/>
          <p:nvPr/>
        </p:nvPicPr>
        <p:blipFill>
          <a:blip r:embed="rId3">
            <a:alphaModFix/>
          </a:blip>
          <a:stretch>
            <a:fillRect/>
          </a:stretch>
        </p:blipFill>
        <p:spPr>
          <a:xfrm>
            <a:off x="953600" y="1167200"/>
            <a:ext cx="4208075" cy="33004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6"/>
          <p:cNvSpPr txBox="1">
            <a:spLocks noGrp="1"/>
          </p:cNvSpPr>
          <p:nvPr>
            <p:ph type="title"/>
          </p:nvPr>
        </p:nvSpPr>
        <p:spPr>
          <a:xfrm>
            <a:off x="2400250" y="482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Visualization - Correlation</a:t>
            </a:r>
            <a:endParaRPr/>
          </a:p>
        </p:txBody>
      </p:sp>
      <p:sp>
        <p:nvSpPr>
          <p:cNvPr id="231" name="Google Shape;231;p36"/>
          <p:cNvSpPr txBox="1">
            <a:spLocks noGrp="1"/>
          </p:cNvSpPr>
          <p:nvPr>
            <p:ph type="body" idx="1"/>
          </p:nvPr>
        </p:nvSpPr>
        <p:spPr>
          <a:xfrm>
            <a:off x="185675" y="3955875"/>
            <a:ext cx="2182200" cy="169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rPr>
              <a:t>Correlation (-1 to 1)</a:t>
            </a:r>
            <a:endParaRPr sz="1600" b="1">
              <a:solidFill>
                <a:schemeClr val="dk1"/>
              </a:solidFill>
            </a:endParaRPr>
          </a:p>
          <a:p>
            <a:pPr marL="457200" lvl="0" indent="-298450" algn="l" rtl="0">
              <a:spcBef>
                <a:spcPts val="1600"/>
              </a:spcBef>
              <a:spcAft>
                <a:spcPts val="0"/>
              </a:spcAft>
              <a:buSzPts val="1100"/>
              <a:buChar char="●"/>
            </a:pPr>
            <a:r>
              <a:rPr lang="en" sz="1100"/>
              <a:t>Price &amp; Squarefoot</a:t>
            </a:r>
            <a:endParaRPr sz="1100"/>
          </a:p>
          <a:p>
            <a:pPr marL="457200" lvl="0" indent="-298450" algn="l" rtl="0">
              <a:spcBef>
                <a:spcPts val="1200"/>
              </a:spcBef>
              <a:spcAft>
                <a:spcPts val="1200"/>
              </a:spcAft>
              <a:buSzPts val="1100"/>
              <a:buChar char="●"/>
            </a:pPr>
            <a:r>
              <a:rPr lang="en" sz="1100"/>
              <a:t>#Bed &amp; #Baths</a:t>
            </a:r>
            <a:endParaRPr sz="1100"/>
          </a:p>
        </p:txBody>
      </p:sp>
      <p:pic>
        <p:nvPicPr>
          <p:cNvPr id="232" name="Google Shape;232;p36"/>
          <p:cNvPicPr preferRelativeResize="0"/>
          <p:nvPr/>
        </p:nvPicPr>
        <p:blipFill>
          <a:blip r:embed="rId3">
            <a:alphaModFix/>
          </a:blip>
          <a:stretch>
            <a:fillRect/>
          </a:stretch>
        </p:blipFill>
        <p:spPr>
          <a:xfrm>
            <a:off x="185674" y="2412375"/>
            <a:ext cx="8262851" cy="1479350"/>
          </a:xfrm>
          <a:prstGeom prst="rect">
            <a:avLst/>
          </a:prstGeom>
          <a:noFill/>
          <a:ln>
            <a:noFill/>
          </a:ln>
        </p:spPr>
      </p:pic>
      <p:pic>
        <p:nvPicPr>
          <p:cNvPr id="233" name="Google Shape;233;p36"/>
          <p:cNvPicPr preferRelativeResize="0"/>
          <p:nvPr/>
        </p:nvPicPr>
        <p:blipFill>
          <a:blip r:embed="rId4">
            <a:alphaModFix/>
          </a:blip>
          <a:stretch>
            <a:fillRect/>
          </a:stretch>
        </p:blipFill>
        <p:spPr>
          <a:xfrm>
            <a:off x="185675" y="1054451"/>
            <a:ext cx="7709500" cy="1357925"/>
          </a:xfrm>
          <a:prstGeom prst="rect">
            <a:avLst/>
          </a:prstGeom>
          <a:noFill/>
          <a:ln>
            <a:noFill/>
          </a:ln>
        </p:spPr>
      </p:pic>
      <p:sp>
        <p:nvSpPr>
          <p:cNvPr id="234" name="Google Shape;234;p36"/>
          <p:cNvSpPr txBox="1">
            <a:spLocks noGrp="1"/>
          </p:cNvSpPr>
          <p:nvPr>
            <p:ph type="body" idx="1"/>
          </p:nvPr>
        </p:nvSpPr>
        <p:spPr>
          <a:xfrm>
            <a:off x="2400250" y="3955875"/>
            <a:ext cx="2182200" cy="169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a:solidFill>
                <a:schemeClr val="dk1"/>
              </a:solidFill>
            </a:endParaRPr>
          </a:p>
          <a:p>
            <a:pPr marL="457200" lvl="0" indent="-298450" algn="l" rtl="0">
              <a:spcBef>
                <a:spcPts val="1600"/>
              </a:spcBef>
              <a:spcAft>
                <a:spcPts val="1200"/>
              </a:spcAft>
              <a:buSzPts val="1100"/>
              <a:buChar char="●"/>
            </a:pPr>
            <a:r>
              <a:rPr lang="en" sz="1100"/>
              <a:t>#Baths &amp; Squarefoot</a:t>
            </a:r>
            <a:endParaRPr sz="11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Visualization - Regression</a:t>
            </a:r>
            <a:endParaRPr/>
          </a:p>
        </p:txBody>
      </p:sp>
      <p:pic>
        <p:nvPicPr>
          <p:cNvPr id="240" name="Google Shape;240;p37"/>
          <p:cNvPicPr preferRelativeResize="0"/>
          <p:nvPr/>
        </p:nvPicPr>
        <p:blipFill>
          <a:blip r:embed="rId3">
            <a:alphaModFix/>
          </a:blip>
          <a:stretch>
            <a:fillRect/>
          </a:stretch>
        </p:blipFill>
        <p:spPr>
          <a:xfrm>
            <a:off x="673475" y="1313650"/>
            <a:ext cx="3898525" cy="2971376"/>
          </a:xfrm>
          <a:prstGeom prst="rect">
            <a:avLst/>
          </a:prstGeom>
          <a:noFill/>
          <a:ln>
            <a:noFill/>
          </a:ln>
        </p:spPr>
      </p:pic>
      <p:pic>
        <p:nvPicPr>
          <p:cNvPr id="241" name="Google Shape;241;p37"/>
          <p:cNvPicPr preferRelativeResize="0"/>
          <p:nvPr/>
        </p:nvPicPr>
        <p:blipFill>
          <a:blip r:embed="rId4">
            <a:alphaModFix/>
          </a:blip>
          <a:stretch>
            <a:fillRect/>
          </a:stretch>
        </p:blipFill>
        <p:spPr>
          <a:xfrm>
            <a:off x="4810275" y="1313650"/>
            <a:ext cx="3838739" cy="29713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8"/>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Visualization - Regression</a:t>
            </a:r>
            <a:endParaRPr/>
          </a:p>
        </p:txBody>
      </p:sp>
      <p:pic>
        <p:nvPicPr>
          <p:cNvPr id="247" name="Google Shape;247;p38"/>
          <p:cNvPicPr preferRelativeResize="0"/>
          <p:nvPr/>
        </p:nvPicPr>
        <p:blipFill>
          <a:blip r:embed="rId3">
            <a:alphaModFix/>
          </a:blip>
          <a:stretch>
            <a:fillRect/>
          </a:stretch>
        </p:blipFill>
        <p:spPr>
          <a:xfrm>
            <a:off x="547025" y="1175600"/>
            <a:ext cx="4024974" cy="3166700"/>
          </a:xfrm>
          <a:prstGeom prst="rect">
            <a:avLst/>
          </a:prstGeom>
          <a:noFill/>
          <a:ln>
            <a:noFill/>
          </a:ln>
        </p:spPr>
      </p:pic>
      <p:pic>
        <p:nvPicPr>
          <p:cNvPr id="248" name="Google Shape;248;p38"/>
          <p:cNvPicPr preferRelativeResize="0"/>
          <p:nvPr/>
        </p:nvPicPr>
        <p:blipFill>
          <a:blip r:embed="rId4">
            <a:alphaModFix/>
          </a:blip>
          <a:stretch>
            <a:fillRect/>
          </a:stretch>
        </p:blipFill>
        <p:spPr>
          <a:xfrm>
            <a:off x="4645700" y="1175600"/>
            <a:ext cx="4069336" cy="3166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9"/>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Visualization - Regression</a:t>
            </a:r>
            <a:endParaRPr/>
          </a:p>
        </p:txBody>
      </p:sp>
      <p:sp>
        <p:nvSpPr>
          <p:cNvPr id="254" name="Google Shape;254;p39"/>
          <p:cNvSpPr txBox="1">
            <a:spLocks noGrp="1"/>
          </p:cNvSpPr>
          <p:nvPr>
            <p:ph type="body" idx="1"/>
          </p:nvPr>
        </p:nvSpPr>
        <p:spPr>
          <a:xfrm>
            <a:off x="6120553" y="1211350"/>
            <a:ext cx="30714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dk1"/>
                </a:solidFill>
              </a:rPr>
              <a:t>Overall:</a:t>
            </a:r>
            <a:endParaRPr sz="2100" b="1">
              <a:solidFill>
                <a:schemeClr val="dk1"/>
              </a:solidFill>
            </a:endParaRPr>
          </a:p>
          <a:p>
            <a:pPr marL="457200" lvl="0" indent="-330200" algn="l" rtl="0">
              <a:spcBef>
                <a:spcPts val="1600"/>
              </a:spcBef>
              <a:spcAft>
                <a:spcPts val="0"/>
              </a:spcAft>
              <a:buSzPts val="1600"/>
              <a:buChar char="●"/>
            </a:pPr>
            <a:r>
              <a:rPr lang="en" sz="1600"/>
              <a:t>Square footage, according to the graph is a </a:t>
            </a:r>
            <a:r>
              <a:rPr lang="en" sz="1600" i="1" u="sng"/>
              <a:t>stronger</a:t>
            </a:r>
            <a:r>
              <a:rPr lang="en" sz="1600"/>
              <a:t> predictor to the house price</a:t>
            </a:r>
            <a:endParaRPr sz="1600"/>
          </a:p>
          <a:p>
            <a:pPr marL="457200" lvl="0" indent="-330200" algn="l" rtl="0">
              <a:spcBef>
                <a:spcPts val="1200"/>
              </a:spcBef>
              <a:spcAft>
                <a:spcPts val="1200"/>
              </a:spcAft>
              <a:buSzPts val="1600"/>
              <a:buChar char="●"/>
            </a:pPr>
            <a:r>
              <a:rPr lang="en" sz="1600"/>
              <a:t>Positively correlated</a:t>
            </a:r>
            <a:endParaRPr sz="1600"/>
          </a:p>
        </p:txBody>
      </p:sp>
      <p:pic>
        <p:nvPicPr>
          <p:cNvPr id="255" name="Google Shape;255;p39"/>
          <p:cNvPicPr preferRelativeResize="0"/>
          <p:nvPr/>
        </p:nvPicPr>
        <p:blipFill>
          <a:blip r:embed="rId3">
            <a:alphaModFix/>
          </a:blip>
          <a:stretch>
            <a:fillRect/>
          </a:stretch>
        </p:blipFill>
        <p:spPr>
          <a:xfrm>
            <a:off x="209625" y="1211350"/>
            <a:ext cx="2823525" cy="2165700"/>
          </a:xfrm>
          <a:prstGeom prst="rect">
            <a:avLst/>
          </a:prstGeom>
          <a:noFill/>
          <a:ln>
            <a:noFill/>
          </a:ln>
        </p:spPr>
      </p:pic>
      <p:pic>
        <p:nvPicPr>
          <p:cNvPr id="256" name="Google Shape;256;p39"/>
          <p:cNvPicPr preferRelativeResize="0"/>
          <p:nvPr/>
        </p:nvPicPr>
        <p:blipFill>
          <a:blip r:embed="rId4">
            <a:alphaModFix/>
          </a:blip>
          <a:stretch>
            <a:fillRect/>
          </a:stretch>
        </p:blipFill>
        <p:spPr>
          <a:xfrm>
            <a:off x="3205650" y="1211350"/>
            <a:ext cx="2742411" cy="2165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0"/>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Visualization - Month Sold</a:t>
            </a:r>
            <a:endParaRPr/>
          </a:p>
        </p:txBody>
      </p:sp>
      <p:sp>
        <p:nvSpPr>
          <p:cNvPr id="262" name="Google Shape;262;p40"/>
          <p:cNvSpPr txBox="1">
            <a:spLocks noGrp="1"/>
          </p:cNvSpPr>
          <p:nvPr>
            <p:ph type="body" idx="1"/>
          </p:nvPr>
        </p:nvSpPr>
        <p:spPr>
          <a:xfrm>
            <a:off x="6120553" y="1211350"/>
            <a:ext cx="30714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dk1"/>
                </a:solidFill>
              </a:rPr>
              <a:t>Overall:</a:t>
            </a:r>
            <a:endParaRPr sz="2100" b="1">
              <a:solidFill>
                <a:schemeClr val="dk1"/>
              </a:solidFill>
            </a:endParaRPr>
          </a:p>
          <a:p>
            <a:pPr marL="457200" lvl="0" indent="-330200" algn="l" rtl="0">
              <a:spcBef>
                <a:spcPts val="1600"/>
              </a:spcBef>
              <a:spcAft>
                <a:spcPts val="0"/>
              </a:spcAft>
              <a:buSzPts val="1600"/>
              <a:buChar char="●"/>
            </a:pPr>
            <a:r>
              <a:rPr lang="en" sz="1600"/>
              <a:t>More house sold between march to june</a:t>
            </a:r>
            <a:endParaRPr sz="1600"/>
          </a:p>
          <a:p>
            <a:pPr marL="457200" lvl="0" indent="-330200" algn="l" rtl="0">
              <a:spcBef>
                <a:spcPts val="1200"/>
              </a:spcBef>
              <a:spcAft>
                <a:spcPts val="1200"/>
              </a:spcAft>
              <a:buSzPts val="1600"/>
              <a:buChar char="●"/>
            </a:pPr>
            <a:r>
              <a:rPr lang="en" sz="1600"/>
              <a:t>Spike in November</a:t>
            </a:r>
            <a:endParaRPr sz="1600"/>
          </a:p>
        </p:txBody>
      </p:sp>
      <p:pic>
        <p:nvPicPr>
          <p:cNvPr id="263" name="Google Shape;263;p40"/>
          <p:cNvPicPr preferRelativeResize="0"/>
          <p:nvPr/>
        </p:nvPicPr>
        <p:blipFill>
          <a:blip r:embed="rId3">
            <a:alphaModFix/>
          </a:blip>
          <a:stretch>
            <a:fillRect/>
          </a:stretch>
        </p:blipFill>
        <p:spPr>
          <a:xfrm>
            <a:off x="910700" y="1120500"/>
            <a:ext cx="4243399" cy="32933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1"/>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 &amp; Challenges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5"/>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Company &amp; Reason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2"/>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a:t>
            </a:r>
            <a:endParaRPr/>
          </a:p>
        </p:txBody>
      </p:sp>
      <p:sp>
        <p:nvSpPr>
          <p:cNvPr id="274" name="Google Shape;274;p42"/>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AutoNum type="arabicPeriod"/>
            </a:pPr>
            <a:r>
              <a:rPr lang="en"/>
              <a:t>More sqft = More Expensive</a:t>
            </a:r>
            <a:endParaRPr/>
          </a:p>
          <a:p>
            <a:pPr marL="457200" lvl="0" indent="-342900" algn="l" rtl="0">
              <a:spcBef>
                <a:spcPts val="1600"/>
              </a:spcBef>
              <a:spcAft>
                <a:spcPts val="0"/>
              </a:spcAft>
              <a:buSzPts val="1800"/>
              <a:buAutoNum type="arabicPeriod"/>
            </a:pPr>
            <a:r>
              <a:rPr lang="en"/>
              <a:t>Apartment is popular</a:t>
            </a:r>
            <a:endParaRPr/>
          </a:p>
          <a:p>
            <a:pPr marL="457200" lvl="0" indent="-342900" algn="l" rtl="0">
              <a:spcBef>
                <a:spcPts val="1600"/>
              </a:spcBef>
              <a:spcAft>
                <a:spcPts val="0"/>
              </a:spcAft>
              <a:buSzPts val="1800"/>
              <a:buAutoNum type="arabicPeriod"/>
            </a:pPr>
            <a:r>
              <a:rPr lang="en"/>
              <a:t>Most household has 2 beds, 1 bath</a:t>
            </a:r>
            <a:endParaRPr/>
          </a:p>
          <a:p>
            <a:pPr marL="457200" lvl="0" indent="-342900" algn="l" rtl="0">
              <a:spcBef>
                <a:spcPts val="1600"/>
              </a:spcBef>
              <a:spcAft>
                <a:spcPts val="1600"/>
              </a:spcAft>
              <a:buSzPts val="1800"/>
              <a:buAutoNum type="arabicPeriod"/>
            </a:pPr>
            <a:r>
              <a:rPr lang="en"/>
              <a:t>People buy home in Summer (March to June) and mid winter (November)</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3"/>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Challenges</a:t>
            </a:r>
            <a:endParaRPr/>
          </a:p>
        </p:txBody>
      </p:sp>
      <p:sp>
        <p:nvSpPr>
          <p:cNvPr id="280" name="Google Shape;280;p43"/>
          <p:cNvSpPr txBox="1">
            <a:spLocks noGrp="1"/>
          </p:cNvSpPr>
          <p:nvPr>
            <p:ph type="body" idx="1"/>
          </p:nvPr>
        </p:nvSpPr>
        <p:spPr>
          <a:xfrm>
            <a:off x="2400262" y="1211351"/>
            <a:ext cx="63216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dk1"/>
                </a:solidFill>
              </a:rPr>
              <a:t>Technical (Code)</a:t>
            </a:r>
            <a:endParaRPr sz="2100" b="1">
              <a:solidFill>
                <a:schemeClr val="dk1"/>
              </a:solidFill>
            </a:endParaRPr>
          </a:p>
          <a:p>
            <a:pPr marL="0" lvl="0" indent="0" algn="l" rtl="0">
              <a:spcBef>
                <a:spcPts val="0"/>
              </a:spcBef>
              <a:spcAft>
                <a:spcPts val="0"/>
              </a:spcAft>
              <a:buNone/>
            </a:pPr>
            <a:r>
              <a:rPr lang="en" sz="1600"/>
              <a:t>Code error - For loop - break condition, time, Element cannot found (Button, search_bar), web required bs4 to sign in</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2100" b="1">
                <a:solidFill>
                  <a:schemeClr val="dk1"/>
                </a:solidFill>
              </a:rPr>
              <a:t>Redfin </a:t>
            </a:r>
            <a:endParaRPr sz="2100" b="1">
              <a:solidFill>
                <a:schemeClr val="dk1"/>
              </a:solidFill>
            </a:endParaRPr>
          </a:p>
          <a:p>
            <a:pPr marL="0" lvl="0" indent="0" algn="l" rtl="0">
              <a:spcBef>
                <a:spcPts val="0"/>
              </a:spcBef>
              <a:spcAft>
                <a:spcPts val="0"/>
              </a:spcAft>
              <a:buNone/>
            </a:pPr>
            <a:r>
              <a:rPr lang="en" sz="1600"/>
              <a:t>Limited amount of information (not show all the information), hard to bypass captcha, sign in information</a:t>
            </a:r>
            <a:endParaRPr sz="1600"/>
          </a:p>
          <a:p>
            <a:pPr marL="0" lvl="0" indent="0" algn="l" rtl="0">
              <a:spcBef>
                <a:spcPts val="1600"/>
              </a:spcBef>
              <a:spcAft>
                <a:spcPts val="0"/>
              </a:spcAft>
              <a:buNone/>
            </a:pPr>
            <a:r>
              <a:rPr lang="en" sz="2100" b="1">
                <a:solidFill>
                  <a:schemeClr val="dk1"/>
                </a:solidFill>
              </a:rPr>
              <a:t>Data</a:t>
            </a:r>
            <a:endParaRPr sz="2100" b="1">
              <a:solidFill>
                <a:schemeClr val="dk1"/>
              </a:solidFill>
            </a:endParaRPr>
          </a:p>
          <a:p>
            <a:pPr marL="0" lvl="0" indent="0" algn="l" rtl="0">
              <a:spcBef>
                <a:spcPts val="0"/>
              </a:spcBef>
              <a:spcAft>
                <a:spcPts val="0"/>
              </a:spcAft>
              <a:buNone/>
            </a:pPr>
            <a:r>
              <a:rPr lang="en" sz="1600"/>
              <a:t>Despite using common encoding scheme  (UTF-8), some information is not encoded correctly (e.g.  </a:t>
            </a:r>
            <a:r>
              <a:rPr lang="en" sz="1200">
                <a:solidFill>
                  <a:srgbClr val="374151"/>
                </a:solidFill>
                <a:highlight>
                  <a:srgbClr val="F7F7F8"/>
                </a:highlight>
                <a:latin typeface="Roboto"/>
                <a:ea typeface="Roboto"/>
                <a:cs typeface="Roboto"/>
                <a:sym typeface="Roboto"/>
              </a:rPr>
              <a:t>â€</a:t>
            </a:r>
            <a:r>
              <a:rPr lang="en" sz="1600"/>
              <a:t>) -&gt; missing data, only 1 year</a:t>
            </a:r>
            <a:endParaRPr sz="1600"/>
          </a:p>
          <a:p>
            <a:pPr marL="0" lvl="0" indent="0" algn="l" rtl="0">
              <a:spcBef>
                <a:spcPts val="1200"/>
              </a:spcBef>
              <a:spcAft>
                <a:spcPts val="1600"/>
              </a:spcAft>
              <a:buNone/>
            </a:pPr>
            <a:endParaRPr sz="2400"/>
          </a:p>
        </p:txBody>
      </p:sp>
      <p:pic>
        <p:nvPicPr>
          <p:cNvPr id="281" name="Google Shape;281;p43"/>
          <p:cNvPicPr preferRelativeResize="0"/>
          <p:nvPr/>
        </p:nvPicPr>
        <p:blipFill>
          <a:blip r:embed="rId3">
            <a:alphaModFix/>
          </a:blip>
          <a:stretch>
            <a:fillRect/>
          </a:stretch>
        </p:blipFill>
        <p:spPr>
          <a:xfrm>
            <a:off x="152400" y="1363750"/>
            <a:ext cx="2095464" cy="209546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What’s next</a:t>
            </a:r>
            <a:endParaRPr/>
          </a:p>
        </p:txBody>
      </p:sp>
      <p:sp>
        <p:nvSpPr>
          <p:cNvPr id="287" name="Google Shape;287;p4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p>
            <a:pPr marL="457200" lvl="0" indent="-342900" algn="l" rtl="0">
              <a:spcBef>
                <a:spcPts val="2900"/>
              </a:spcBef>
              <a:spcAft>
                <a:spcPts val="0"/>
              </a:spcAft>
              <a:buClr>
                <a:srgbClr val="374151"/>
              </a:buClr>
              <a:buSzPts val="1800"/>
              <a:buFont typeface="Roboto"/>
              <a:buAutoNum type="arabicPeriod"/>
            </a:pPr>
            <a:r>
              <a:rPr lang="en">
                <a:solidFill>
                  <a:srgbClr val="374151"/>
                </a:solidFill>
                <a:highlight>
                  <a:srgbClr val="F7F7F8"/>
                </a:highlight>
                <a:latin typeface="Roboto"/>
                <a:ea typeface="Roboto"/>
                <a:cs typeface="Roboto"/>
                <a:sym typeface="Roboto"/>
              </a:rPr>
              <a:t>Data Validation: Validate the data to ensure that it is accurate and complete. </a:t>
            </a:r>
            <a:endParaRPr>
              <a:solidFill>
                <a:srgbClr val="374151"/>
              </a:solidFill>
              <a:highlight>
                <a:srgbClr val="F7F7F8"/>
              </a:highlight>
              <a:latin typeface="Roboto"/>
              <a:ea typeface="Roboto"/>
              <a:cs typeface="Roboto"/>
              <a:sym typeface="Roboto"/>
            </a:endParaRPr>
          </a:p>
          <a:p>
            <a:pPr marL="457200" lvl="0" indent="-342900" algn="l" rtl="0">
              <a:spcBef>
                <a:spcPts val="0"/>
              </a:spcBef>
              <a:spcAft>
                <a:spcPts val="0"/>
              </a:spcAft>
              <a:buClr>
                <a:srgbClr val="374151"/>
              </a:buClr>
              <a:buSzPts val="1800"/>
              <a:buFont typeface="Roboto"/>
              <a:buAutoNum type="arabicPeriod"/>
            </a:pPr>
            <a:r>
              <a:rPr lang="en">
                <a:solidFill>
                  <a:srgbClr val="374151"/>
                </a:solidFill>
                <a:highlight>
                  <a:srgbClr val="F7F7F8"/>
                </a:highlight>
                <a:latin typeface="Roboto"/>
                <a:ea typeface="Roboto"/>
                <a:cs typeface="Roboto"/>
                <a:sym typeface="Roboto"/>
              </a:rPr>
              <a:t>Updating the Scraper: Regularly update the scraper to ensure that it continues to work as websites change over time.</a:t>
            </a:r>
            <a:endParaRPr>
              <a:solidFill>
                <a:srgbClr val="374151"/>
              </a:solidFill>
              <a:highlight>
                <a:srgbClr val="F7F7F8"/>
              </a:highlight>
              <a:latin typeface="Roboto"/>
              <a:ea typeface="Roboto"/>
              <a:cs typeface="Roboto"/>
              <a:sym typeface="Roboto"/>
            </a:endParaRPr>
          </a:p>
          <a:p>
            <a:pPr marL="457200" lvl="0" indent="-342900" algn="l" rtl="0">
              <a:spcBef>
                <a:spcPts val="0"/>
              </a:spcBef>
              <a:spcAft>
                <a:spcPts val="0"/>
              </a:spcAft>
              <a:buClr>
                <a:srgbClr val="374151"/>
              </a:buClr>
              <a:buSzPts val="1800"/>
              <a:buFont typeface="Roboto"/>
              <a:buAutoNum type="arabicPeriod"/>
            </a:pPr>
            <a:r>
              <a:rPr lang="en">
                <a:solidFill>
                  <a:srgbClr val="374151"/>
                </a:solidFill>
                <a:highlight>
                  <a:srgbClr val="F7F7F8"/>
                </a:highlight>
                <a:latin typeface="Roboto"/>
                <a:ea typeface="Roboto"/>
                <a:cs typeface="Roboto"/>
                <a:sym typeface="Roboto"/>
              </a:rPr>
              <a:t>Dashboard: Power BI, Tableau</a:t>
            </a:r>
            <a:endParaRPr>
              <a:solidFill>
                <a:srgbClr val="374151"/>
              </a:solidFill>
              <a:highlight>
                <a:srgbClr val="F7F7F8"/>
              </a:highlight>
              <a:latin typeface="Roboto"/>
              <a:ea typeface="Roboto"/>
              <a:cs typeface="Roboto"/>
              <a:sym typeface="Roboto"/>
            </a:endParaRPr>
          </a:p>
          <a:p>
            <a:pPr marL="0" lvl="0" indent="0" algn="l" rtl="0">
              <a:spcBef>
                <a:spcPts val="2900"/>
              </a:spcBef>
              <a:spcAft>
                <a:spcPts val="0"/>
              </a:spcAft>
              <a:buNone/>
            </a:pPr>
            <a:endParaRPr>
              <a:solidFill>
                <a:srgbClr val="374151"/>
              </a:solidFill>
              <a:highlight>
                <a:srgbClr val="F7F7F8"/>
              </a:highlight>
              <a:latin typeface="Roboto"/>
              <a:ea typeface="Roboto"/>
              <a:cs typeface="Roboto"/>
              <a:sym typeface="Roboto"/>
            </a:endParaRPr>
          </a:p>
          <a:p>
            <a:pPr marL="0" lvl="0" indent="0" algn="l" rtl="0">
              <a:spcBef>
                <a:spcPts val="2900"/>
              </a:spcBef>
              <a:spcAft>
                <a:spcPts val="2900"/>
              </a:spcAft>
              <a:buNone/>
            </a:pPr>
            <a:endParaRPr>
              <a:solidFill>
                <a:srgbClr val="374151"/>
              </a:solidFill>
              <a:highlight>
                <a:srgbClr val="F7F7F8"/>
              </a:highlight>
              <a:latin typeface="Roboto"/>
              <a:ea typeface="Roboto"/>
              <a:cs typeface="Roboto"/>
              <a:sym typeface="Roboto"/>
            </a:endParaRPr>
          </a:p>
        </p:txBody>
      </p:sp>
      <p:pic>
        <p:nvPicPr>
          <p:cNvPr id="288" name="Google Shape;288;p44"/>
          <p:cNvPicPr preferRelativeResize="0"/>
          <p:nvPr/>
        </p:nvPicPr>
        <p:blipFill>
          <a:blip r:embed="rId3">
            <a:alphaModFix/>
          </a:blip>
          <a:stretch>
            <a:fillRect/>
          </a:stretch>
        </p:blipFill>
        <p:spPr>
          <a:xfrm>
            <a:off x="286748" y="622225"/>
            <a:ext cx="1914925" cy="1307074"/>
          </a:xfrm>
          <a:prstGeom prst="rect">
            <a:avLst/>
          </a:prstGeom>
          <a:noFill/>
          <a:ln>
            <a:noFill/>
          </a:ln>
        </p:spPr>
      </p:pic>
      <p:pic>
        <p:nvPicPr>
          <p:cNvPr id="289" name="Google Shape;289;p44"/>
          <p:cNvPicPr preferRelativeResize="0"/>
          <p:nvPr/>
        </p:nvPicPr>
        <p:blipFill>
          <a:blip r:embed="rId4">
            <a:alphaModFix/>
          </a:blip>
          <a:stretch>
            <a:fillRect/>
          </a:stretch>
        </p:blipFill>
        <p:spPr>
          <a:xfrm>
            <a:off x="360775" y="2264525"/>
            <a:ext cx="1664900" cy="16649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5"/>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Company: Redfin</a:t>
            </a:r>
            <a:endParaRPr/>
          </a:p>
        </p:txBody>
      </p:sp>
      <p:sp>
        <p:nvSpPr>
          <p:cNvPr id="90" name="Google Shape;90;p16"/>
          <p:cNvSpPr txBox="1">
            <a:spLocks noGrp="1"/>
          </p:cNvSpPr>
          <p:nvPr>
            <p:ph type="body" idx="1"/>
          </p:nvPr>
        </p:nvSpPr>
        <p:spPr>
          <a:xfrm>
            <a:off x="2579178" y="1602675"/>
            <a:ext cx="30714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dk1"/>
                </a:solidFill>
              </a:rPr>
              <a:t>B</a:t>
            </a:r>
            <a:r>
              <a:rPr lang="en" sz="2200" b="1">
                <a:solidFill>
                  <a:schemeClr val="dk1"/>
                </a:solidFill>
              </a:rPr>
              <a:t>ackground</a:t>
            </a:r>
            <a:endParaRPr sz="2200" b="1">
              <a:solidFill>
                <a:schemeClr val="dk1"/>
              </a:solidFill>
            </a:endParaRPr>
          </a:p>
          <a:p>
            <a:pPr marL="457200" lvl="0" indent="-311150" algn="l" rtl="0">
              <a:spcBef>
                <a:spcPts val="1600"/>
              </a:spcBef>
              <a:spcAft>
                <a:spcPts val="0"/>
              </a:spcAft>
              <a:buClr>
                <a:srgbClr val="374151"/>
              </a:buClr>
              <a:buSzPts val="1300"/>
              <a:buFont typeface="Roboto"/>
              <a:buChar char="●"/>
            </a:pPr>
            <a:r>
              <a:rPr lang="en" sz="1300">
                <a:solidFill>
                  <a:srgbClr val="374151"/>
                </a:solidFill>
                <a:highlight>
                  <a:srgbClr val="F7F7F8"/>
                </a:highlight>
                <a:latin typeface="Roboto"/>
                <a:ea typeface="Roboto"/>
                <a:cs typeface="Roboto"/>
                <a:sym typeface="Roboto"/>
              </a:rPr>
              <a:t>Redfin is a real estate brokerage company founded in 2004 in Seattle, Washington.</a:t>
            </a:r>
            <a:endParaRPr sz="1300">
              <a:solidFill>
                <a:srgbClr val="374151"/>
              </a:solidFill>
              <a:highlight>
                <a:srgbClr val="F7F7F8"/>
              </a:highlight>
              <a:latin typeface="Roboto"/>
              <a:ea typeface="Roboto"/>
              <a:cs typeface="Roboto"/>
              <a:sym typeface="Roboto"/>
            </a:endParaRPr>
          </a:p>
          <a:p>
            <a:pPr marL="457200" lvl="0" indent="-311150" algn="l" rtl="0">
              <a:spcBef>
                <a:spcPts val="0"/>
              </a:spcBef>
              <a:spcAft>
                <a:spcPts val="0"/>
              </a:spcAft>
              <a:buClr>
                <a:srgbClr val="374151"/>
              </a:buClr>
              <a:buSzPts val="1300"/>
              <a:buFont typeface="Roboto"/>
              <a:buChar char="●"/>
            </a:pPr>
            <a:r>
              <a:rPr lang="en" sz="1300">
                <a:solidFill>
                  <a:srgbClr val="374151"/>
                </a:solidFill>
                <a:highlight>
                  <a:srgbClr val="F7F7F8"/>
                </a:highlight>
                <a:latin typeface="Roboto"/>
                <a:ea typeface="Roboto"/>
                <a:cs typeface="Roboto"/>
                <a:sym typeface="Roboto"/>
              </a:rPr>
              <a:t>Over 80 markets in the United States and Canada.</a:t>
            </a:r>
            <a:endParaRPr sz="1300">
              <a:solidFill>
                <a:srgbClr val="374151"/>
              </a:solidFill>
              <a:highlight>
                <a:srgbClr val="F7F7F8"/>
              </a:highlight>
              <a:latin typeface="Roboto"/>
              <a:ea typeface="Roboto"/>
              <a:cs typeface="Roboto"/>
              <a:sym typeface="Roboto"/>
            </a:endParaRPr>
          </a:p>
          <a:p>
            <a:pPr marL="457200" lvl="0" indent="-311150" algn="l" rtl="0">
              <a:spcBef>
                <a:spcPts val="0"/>
              </a:spcBef>
              <a:spcAft>
                <a:spcPts val="0"/>
              </a:spcAft>
              <a:buClr>
                <a:srgbClr val="374151"/>
              </a:buClr>
              <a:buSzPts val="1300"/>
              <a:buFont typeface="Roboto"/>
              <a:buChar char="●"/>
            </a:pPr>
            <a:r>
              <a:rPr lang="en" sz="1300">
                <a:solidFill>
                  <a:srgbClr val="374151"/>
                </a:solidFill>
                <a:highlight>
                  <a:srgbClr val="F7F7F8"/>
                </a:highlight>
                <a:latin typeface="Roboto"/>
                <a:ea typeface="Roboto"/>
                <a:cs typeface="Roboto"/>
                <a:sym typeface="Roboto"/>
              </a:rPr>
              <a:t>Mission: make the process of buying or selling a home as efficient and seamless as possible.</a:t>
            </a:r>
            <a:endParaRPr sz="1300">
              <a:solidFill>
                <a:srgbClr val="374151"/>
              </a:solidFill>
              <a:highlight>
                <a:srgbClr val="F7F7F8"/>
              </a:highlight>
              <a:latin typeface="Roboto"/>
              <a:ea typeface="Roboto"/>
              <a:cs typeface="Roboto"/>
              <a:sym typeface="Roboto"/>
            </a:endParaRPr>
          </a:p>
        </p:txBody>
      </p:sp>
      <p:sp>
        <p:nvSpPr>
          <p:cNvPr id="91" name="Google Shape;91;p16"/>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None/>
            </a:pPr>
            <a:r>
              <a:rPr lang="en" sz="2100" b="1">
                <a:solidFill>
                  <a:schemeClr val="dk1"/>
                </a:solidFill>
              </a:rPr>
              <a:t>Services</a:t>
            </a:r>
            <a:endParaRPr sz="2100" b="1">
              <a:solidFill>
                <a:schemeClr val="dk1"/>
              </a:solidFill>
            </a:endParaRPr>
          </a:p>
          <a:p>
            <a:pPr marL="457200" lvl="0" indent="-304800" algn="l" rtl="0">
              <a:spcBef>
                <a:spcPts val="160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Real estate listings, home search tools, home value estimates, and a network of local real estate agents.</a:t>
            </a:r>
            <a:endParaRPr sz="1200">
              <a:solidFill>
                <a:srgbClr val="374151"/>
              </a:solidFill>
              <a:highlight>
                <a:srgbClr val="F7F7F8"/>
              </a:highlight>
              <a:latin typeface="Roboto"/>
              <a:ea typeface="Roboto"/>
              <a:cs typeface="Roboto"/>
              <a:sym typeface="Roboto"/>
            </a:endParaRPr>
          </a:p>
          <a:p>
            <a:pPr marL="457200" lvl="0" indent="-304800" algn="l" rtl="0">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Using technology and charging a lower commission fee.</a:t>
            </a:r>
            <a:endParaRPr sz="1600"/>
          </a:p>
        </p:txBody>
      </p:sp>
      <p:pic>
        <p:nvPicPr>
          <p:cNvPr id="92" name="Google Shape;92;p16"/>
          <p:cNvPicPr preferRelativeResize="0"/>
          <p:nvPr/>
        </p:nvPicPr>
        <p:blipFill>
          <a:blip r:embed="rId3">
            <a:alphaModFix/>
          </a:blip>
          <a:stretch>
            <a:fillRect/>
          </a:stretch>
        </p:blipFill>
        <p:spPr>
          <a:xfrm>
            <a:off x="304775" y="482950"/>
            <a:ext cx="1691301" cy="1691301"/>
          </a:xfrm>
          <a:prstGeom prst="rect">
            <a:avLst/>
          </a:prstGeom>
          <a:noFill/>
          <a:ln>
            <a:noFill/>
          </a:ln>
        </p:spPr>
      </p:pic>
      <p:pic>
        <p:nvPicPr>
          <p:cNvPr id="93" name="Google Shape;93;p16"/>
          <p:cNvPicPr preferRelativeResize="0"/>
          <p:nvPr/>
        </p:nvPicPr>
        <p:blipFill rotWithShape="1">
          <a:blip r:embed="rId4">
            <a:alphaModFix/>
          </a:blip>
          <a:srcRect l="24124" t="12380" r="25636"/>
          <a:stretch/>
        </p:blipFill>
        <p:spPr>
          <a:xfrm>
            <a:off x="338475" y="2322450"/>
            <a:ext cx="1623900" cy="24036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Reason &amp; Objective</a:t>
            </a:r>
            <a:endParaRPr/>
          </a:p>
        </p:txBody>
      </p:sp>
      <p:sp>
        <p:nvSpPr>
          <p:cNvPr id="99" name="Google Shape;99;p17"/>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dk1"/>
                </a:solidFill>
              </a:rPr>
              <a:t>Reason:</a:t>
            </a:r>
            <a:endParaRPr sz="2100" b="1">
              <a:solidFill>
                <a:schemeClr val="dk1"/>
              </a:solidFill>
            </a:endParaRPr>
          </a:p>
          <a:p>
            <a:pPr marL="457200" lvl="0" indent="-304800" algn="l" rtl="0">
              <a:spcBef>
                <a:spcPts val="1600"/>
              </a:spcBef>
              <a:spcAft>
                <a:spcPts val="0"/>
              </a:spcAft>
              <a:buClr>
                <a:srgbClr val="374151"/>
              </a:buClr>
              <a:buSzPts val="1200"/>
              <a:buChar char="●"/>
            </a:pPr>
            <a:r>
              <a:rPr lang="en" sz="1200">
                <a:solidFill>
                  <a:srgbClr val="374151"/>
                </a:solidFill>
                <a:highlight>
                  <a:srgbClr val="F7F7F8"/>
                </a:highlight>
              </a:rPr>
              <a:t>The integration of new technologies into the home-buying process is an interesting development.</a:t>
            </a:r>
            <a:endParaRPr sz="1600"/>
          </a:p>
          <a:p>
            <a:pPr marL="457200" lvl="0" indent="-304800" algn="l" rtl="0">
              <a:spcBef>
                <a:spcPts val="0"/>
              </a:spcBef>
              <a:spcAft>
                <a:spcPts val="0"/>
              </a:spcAft>
              <a:buClr>
                <a:srgbClr val="374151"/>
              </a:buClr>
              <a:buSzPts val="1200"/>
              <a:buChar char="●"/>
            </a:pPr>
            <a:r>
              <a:rPr lang="en" sz="1200">
                <a:solidFill>
                  <a:srgbClr val="374151"/>
                </a:solidFill>
                <a:highlight>
                  <a:srgbClr val="F7F7F8"/>
                </a:highlight>
              </a:rPr>
              <a:t>The accuracy and timeliness of the information provided on the platform</a:t>
            </a:r>
            <a:endParaRPr sz="1200">
              <a:solidFill>
                <a:srgbClr val="374151"/>
              </a:solidFill>
              <a:highlight>
                <a:srgbClr val="F7F7F8"/>
              </a:highlight>
            </a:endParaRPr>
          </a:p>
          <a:p>
            <a:pPr marL="457200" lvl="0" indent="-304800" algn="l" rtl="0">
              <a:spcBef>
                <a:spcPts val="0"/>
              </a:spcBef>
              <a:spcAft>
                <a:spcPts val="1200"/>
              </a:spcAft>
              <a:buClr>
                <a:srgbClr val="374151"/>
              </a:buClr>
              <a:buSzPts val="1200"/>
              <a:buChar char="●"/>
            </a:pPr>
            <a:r>
              <a:rPr lang="en" sz="1200">
                <a:solidFill>
                  <a:srgbClr val="374151"/>
                </a:solidFill>
                <a:highlight>
                  <a:srgbClr val="F7F7F8"/>
                </a:highlight>
                <a:latin typeface="Roboto"/>
                <a:ea typeface="Roboto"/>
                <a:cs typeface="Roboto"/>
                <a:sym typeface="Roboto"/>
              </a:rPr>
              <a:t>Data plays a significant role in the real estate industry.</a:t>
            </a:r>
            <a:endParaRPr sz="1200">
              <a:solidFill>
                <a:srgbClr val="374151"/>
              </a:solidFill>
              <a:highlight>
                <a:srgbClr val="F7F7F8"/>
              </a:highlight>
            </a:endParaRPr>
          </a:p>
        </p:txBody>
      </p:sp>
      <p:sp>
        <p:nvSpPr>
          <p:cNvPr id="100" name="Google Shape;100;p17"/>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dk1"/>
                </a:solidFill>
              </a:rPr>
              <a:t>Objective:</a:t>
            </a:r>
            <a:endParaRPr sz="2100" b="1">
              <a:solidFill>
                <a:schemeClr val="dk1"/>
              </a:solidFill>
            </a:endParaRPr>
          </a:p>
          <a:p>
            <a:pPr marL="457200" marR="0" lvl="0" indent="-298450" algn="l" rtl="0">
              <a:spcBef>
                <a:spcPts val="1600"/>
              </a:spcBef>
              <a:spcAft>
                <a:spcPts val="0"/>
              </a:spcAft>
              <a:buSzPts val="1100"/>
              <a:buFont typeface="Arial"/>
              <a:buChar char="●"/>
            </a:pPr>
            <a:r>
              <a:rPr lang="en" sz="1100">
                <a:latin typeface="Arial"/>
                <a:ea typeface="Arial"/>
                <a:cs typeface="Arial"/>
                <a:sym typeface="Arial"/>
              </a:rPr>
              <a:t>Find out the prices of different types of homes in metro cities (Vancouver, BC or Toronto, ON)</a:t>
            </a:r>
            <a:endParaRPr sz="1100">
              <a:latin typeface="Arial"/>
              <a:ea typeface="Arial"/>
              <a:cs typeface="Arial"/>
              <a:sym typeface="Arial"/>
            </a:endParaRPr>
          </a:p>
          <a:p>
            <a:pPr marL="457200" marR="0" lvl="0" indent="-298450" algn="l" rtl="0">
              <a:spcBef>
                <a:spcPts val="0"/>
              </a:spcBef>
              <a:spcAft>
                <a:spcPts val="0"/>
              </a:spcAft>
              <a:buSzPts val="1100"/>
              <a:buFont typeface="Arial"/>
              <a:buChar char="●"/>
            </a:pPr>
            <a:r>
              <a:rPr lang="en" sz="1100">
                <a:latin typeface="Arial"/>
                <a:ea typeface="Arial"/>
                <a:cs typeface="Arial"/>
                <a:sym typeface="Arial"/>
              </a:rPr>
              <a:t>What type of property is being sold? </a:t>
            </a:r>
            <a:endParaRPr sz="1600"/>
          </a:p>
        </p:txBody>
      </p:sp>
      <p:pic>
        <p:nvPicPr>
          <p:cNvPr id="101" name="Google Shape;101;p17"/>
          <p:cNvPicPr preferRelativeResize="0"/>
          <p:nvPr/>
        </p:nvPicPr>
        <p:blipFill>
          <a:blip r:embed="rId3">
            <a:alphaModFix/>
          </a:blip>
          <a:stretch>
            <a:fillRect/>
          </a:stretch>
        </p:blipFill>
        <p:spPr>
          <a:xfrm>
            <a:off x="125925" y="476250"/>
            <a:ext cx="2095502" cy="209550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8"/>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Scraping Methodology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9"/>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Methodology</a:t>
            </a:r>
            <a:endParaRPr/>
          </a:p>
        </p:txBody>
      </p:sp>
      <p:sp>
        <p:nvSpPr>
          <p:cNvPr id="112" name="Google Shape;112;p19"/>
          <p:cNvSpPr txBox="1">
            <a:spLocks noGrp="1"/>
          </p:cNvSpPr>
          <p:nvPr>
            <p:ph type="body" idx="1"/>
          </p:nvPr>
        </p:nvSpPr>
        <p:spPr>
          <a:xfrm>
            <a:off x="2400298" y="1602675"/>
            <a:ext cx="52503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dk1"/>
                </a:solidFill>
              </a:rPr>
              <a:t>Our technique:</a:t>
            </a:r>
            <a:endParaRPr sz="2100" b="1">
              <a:solidFill>
                <a:schemeClr val="dk1"/>
              </a:solidFill>
            </a:endParaRPr>
          </a:p>
          <a:p>
            <a:pPr marL="457200" lvl="0" indent="-330200" algn="l" rtl="0">
              <a:spcBef>
                <a:spcPts val="1600"/>
              </a:spcBef>
              <a:spcAft>
                <a:spcPts val="0"/>
              </a:spcAft>
              <a:buSzPts val="1600"/>
              <a:buChar char="●"/>
            </a:pPr>
            <a:r>
              <a:rPr lang="en" sz="1600"/>
              <a:t>Python as main language</a:t>
            </a:r>
            <a:endParaRPr sz="1600"/>
          </a:p>
          <a:p>
            <a:pPr marL="457200" lvl="0" indent="-330200" algn="l" rtl="0">
              <a:spcBef>
                <a:spcPts val="1200"/>
              </a:spcBef>
              <a:spcAft>
                <a:spcPts val="0"/>
              </a:spcAft>
              <a:buSzPts val="1600"/>
              <a:buChar char="●"/>
            </a:pPr>
            <a:r>
              <a:rPr lang="en" sz="1600"/>
              <a:t>BeautifulSoup and Selenium to scrape the data</a:t>
            </a:r>
            <a:endParaRPr sz="1600"/>
          </a:p>
          <a:p>
            <a:pPr marL="457200" lvl="0" indent="-330200" algn="l" rtl="0">
              <a:spcBef>
                <a:spcPts val="1200"/>
              </a:spcBef>
              <a:spcAft>
                <a:spcPts val="0"/>
              </a:spcAft>
              <a:buSzPts val="1600"/>
              <a:buChar char="●"/>
            </a:pPr>
            <a:r>
              <a:rPr lang="en" sz="1600"/>
              <a:t>Clean: use Excel</a:t>
            </a:r>
            <a:endParaRPr sz="1600"/>
          </a:p>
          <a:p>
            <a:pPr marL="457200" lvl="0" indent="-330200" algn="l" rtl="0">
              <a:spcBef>
                <a:spcPts val="1200"/>
              </a:spcBef>
              <a:spcAft>
                <a:spcPts val="1200"/>
              </a:spcAft>
              <a:buSzPts val="1600"/>
              <a:buChar char="●"/>
            </a:pPr>
            <a:r>
              <a:rPr lang="en" sz="1600"/>
              <a:t>Matplotlib, Seaborn &amp; PowerBI to visualize</a:t>
            </a:r>
            <a:endParaRPr sz="1600"/>
          </a:p>
        </p:txBody>
      </p:sp>
      <p:pic>
        <p:nvPicPr>
          <p:cNvPr id="113" name="Google Shape;113;p19"/>
          <p:cNvPicPr preferRelativeResize="0"/>
          <p:nvPr/>
        </p:nvPicPr>
        <p:blipFill>
          <a:blip r:embed="rId3">
            <a:alphaModFix/>
          </a:blip>
          <a:stretch>
            <a:fillRect/>
          </a:stretch>
        </p:blipFill>
        <p:spPr>
          <a:xfrm>
            <a:off x="551475" y="660675"/>
            <a:ext cx="1288074" cy="14115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0"/>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Analysis &amp; Visualization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Briefing - without sign in</a:t>
            </a:r>
            <a:endParaRPr/>
          </a:p>
        </p:txBody>
      </p:sp>
      <p:sp>
        <p:nvSpPr>
          <p:cNvPr id="124" name="Google Shape;124;p21"/>
          <p:cNvSpPr txBox="1">
            <a:spLocks noGrp="1"/>
          </p:cNvSpPr>
          <p:nvPr>
            <p:ph type="body" idx="1"/>
          </p:nvPr>
        </p:nvSpPr>
        <p:spPr>
          <a:xfrm>
            <a:off x="5702878" y="1454675"/>
            <a:ext cx="30714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dk1"/>
                </a:solidFill>
              </a:rPr>
              <a:t>What info to scrape:</a:t>
            </a:r>
            <a:endParaRPr sz="2100" b="1">
              <a:solidFill>
                <a:schemeClr val="dk1"/>
              </a:solidFill>
            </a:endParaRPr>
          </a:p>
          <a:p>
            <a:pPr marL="457200" lvl="0" indent="-330200" algn="l" rtl="0">
              <a:spcBef>
                <a:spcPts val="1600"/>
              </a:spcBef>
              <a:spcAft>
                <a:spcPts val="0"/>
              </a:spcAft>
              <a:buSzPts val="1600"/>
              <a:buChar char="●"/>
            </a:pPr>
            <a:r>
              <a:rPr lang="en" sz="1600"/>
              <a:t>Price</a:t>
            </a:r>
            <a:endParaRPr sz="1600"/>
          </a:p>
          <a:p>
            <a:pPr marL="457200" lvl="0" indent="-330200" algn="l" rtl="0">
              <a:spcBef>
                <a:spcPts val="1200"/>
              </a:spcBef>
              <a:spcAft>
                <a:spcPts val="0"/>
              </a:spcAft>
              <a:buSzPts val="1600"/>
              <a:buChar char="●"/>
            </a:pPr>
            <a:r>
              <a:rPr lang="en" sz="1600"/>
              <a:t>Address</a:t>
            </a:r>
            <a:endParaRPr sz="1600"/>
          </a:p>
          <a:p>
            <a:pPr marL="457200" lvl="0" indent="-330200" algn="l" rtl="0">
              <a:spcBef>
                <a:spcPts val="1200"/>
              </a:spcBef>
              <a:spcAft>
                <a:spcPts val="1200"/>
              </a:spcAft>
              <a:buSzPts val="1600"/>
              <a:buChar char="●"/>
            </a:pPr>
            <a:r>
              <a:rPr lang="en" sz="1600"/>
              <a:t>Features, sqft</a:t>
            </a:r>
            <a:endParaRPr sz="1600"/>
          </a:p>
        </p:txBody>
      </p:sp>
      <p:pic>
        <p:nvPicPr>
          <p:cNvPr id="125" name="Google Shape;125;p21"/>
          <p:cNvPicPr preferRelativeResize="0"/>
          <p:nvPr/>
        </p:nvPicPr>
        <p:blipFill>
          <a:blip r:embed="rId3">
            <a:alphaModFix/>
          </a:blip>
          <a:stretch>
            <a:fillRect/>
          </a:stretch>
        </p:blipFill>
        <p:spPr>
          <a:xfrm>
            <a:off x="226425" y="1211350"/>
            <a:ext cx="5398078" cy="3361841"/>
          </a:xfrm>
          <a:prstGeom prst="rect">
            <a:avLst/>
          </a:prstGeom>
          <a:noFill/>
          <a:ln>
            <a:noFill/>
          </a:ln>
        </p:spPr>
      </p:pic>
    </p:spTree>
  </p:cSld>
  <p:clrMapOvr>
    <a:masterClrMapping/>
  </p:clrMapOvr>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1174</Words>
  <Application>Microsoft Office PowerPoint</Application>
  <PresentationFormat>On-screen Show (16:9)</PresentationFormat>
  <Paragraphs>142</Paragraphs>
  <Slides>33</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Roboto</vt:lpstr>
      <vt:lpstr>Arial</vt:lpstr>
      <vt:lpstr>Raleway</vt:lpstr>
      <vt:lpstr>Lato</vt:lpstr>
      <vt:lpstr>Swiss</vt:lpstr>
      <vt:lpstr>Redfin WebScraping &amp; Analysis</vt:lpstr>
      <vt:lpstr>Agenda</vt:lpstr>
      <vt:lpstr>Company &amp; Reason</vt:lpstr>
      <vt:lpstr>Company: Redfin</vt:lpstr>
      <vt:lpstr>Reason &amp; Objective</vt:lpstr>
      <vt:lpstr>Scraping Methodology</vt:lpstr>
      <vt:lpstr>Methodology</vt:lpstr>
      <vt:lpstr>Analysis &amp; Visualization</vt:lpstr>
      <vt:lpstr>Briefing - without sign in</vt:lpstr>
      <vt:lpstr>Briefing - Sold property</vt:lpstr>
      <vt:lpstr>Code - current available listing</vt:lpstr>
      <vt:lpstr>Code - for sold property</vt:lpstr>
      <vt:lpstr>Raw Data - Listings</vt:lpstr>
      <vt:lpstr>Raw Data - Sold Property</vt:lpstr>
      <vt:lpstr>Cleaned Data - Listings</vt:lpstr>
      <vt:lpstr>Cleaned Data - Sold Property</vt:lpstr>
      <vt:lpstr>Visualization - Listings</vt:lpstr>
      <vt:lpstr>Visualization - Sold Property</vt:lpstr>
      <vt:lpstr>Visualization - House Features</vt:lpstr>
      <vt:lpstr>Visualization - Sold House Features</vt:lpstr>
      <vt:lpstr>Visualization - House Price</vt:lpstr>
      <vt:lpstr>Visualization - Sold House Price</vt:lpstr>
      <vt:lpstr>Visualization - Bed &amp; Price</vt:lpstr>
      <vt:lpstr>Visualization - Correlation</vt:lpstr>
      <vt:lpstr>Visualization - Regression</vt:lpstr>
      <vt:lpstr>Visualization - Regression</vt:lpstr>
      <vt:lpstr>Visualization - Regression</vt:lpstr>
      <vt:lpstr>Visualization - Month Sold</vt:lpstr>
      <vt:lpstr>Conclusion &amp; Challenges</vt:lpstr>
      <vt:lpstr>Conclusion</vt:lpstr>
      <vt:lpstr>Challenges</vt:lpstr>
      <vt:lpstr>What’s next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Redfin WebScraping &amp; Analysis</dc:title>
  <cp:lastModifiedBy>Duyen Nguyen</cp:lastModifiedBy>
  <cp:revision>1</cp:revision>
  <dcterms:modified xsi:type="dcterms:W3CDTF">2023-07-21T05:13:49Z</dcterms:modified>
</cp:coreProperties>
</file>